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5143500" cx="9144000"/>
  <p:notesSz cx="6858000" cy="9144000"/>
  <p:embeddedFontLst>
    <p:embeddedFont>
      <p:font typeface="Raleway"/>
      <p:regular r:id="rId28"/>
      <p:bold r:id="rId29"/>
      <p:italic r:id="rId30"/>
      <p:boldItalic r:id="rId31"/>
    </p:embeddedFont>
    <p:embeddedFont>
      <p:font typeface="Roboto"/>
      <p:regular r:id="rId32"/>
      <p:bold r:id="rId33"/>
      <p:italic r:id="rId34"/>
      <p:boldItalic r:id="rId35"/>
    </p:embeddedFont>
    <p:embeddedFont>
      <p:font typeface="Source Sans Pro"/>
      <p:regular r:id="rId36"/>
      <p:bold r:id="rId37"/>
      <p:italic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Raleway-regular.fntdata"/><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aleway-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aleway-boldItalic.fntdata"/><Relationship Id="rId30" Type="http://schemas.openxmlformats.org/officeDocument/2006/relationships/font" Target="fonts/Raleway-italic.fntdata"/><Relationship Id="rId11" Type="http://schemas.openxmlformats.org/officeDocument/2006/relationships/slide" Target="slides/slide6.xml"/><Relationship Id="rId33" Type="http://schemas.openxmlformats.org/officeDocument/2006/relationships/font" Target="fonts/Roboto-bold.fntdata"/><Relationship Id="rId10" Type="http://schemas.openxmlformats.org/officeDocument/2006/relationships/slide" Target="slides/slide5.xml"/><Relationship Id="rId32" Type="http://schemas.openxmlformats.org/officeDocument/2006/relationships/font" Target="fonts/Roboto-regular.fntdata"/><Relationship Id="rId13" Type="http://schemas.openxmlformats.org/officeDocument/2006/relationships/slide" Target="slides/slide8.xml"/><Relationship Id="rId35" Type="http://schemas.openxmlformats.org/officeDocument/2006/relationships/font" Target="fonts/Roboto-boldItalic.fntdata"/><Relationship Id="rId12" Type="http://schemas.openxmlformats.org/officeDocument/2006/relationships/slide" Target="slides/slide7.xml"/><Relationship Id="rId34" Type="http://schemas.openxmlformats.org/officeDocument/2006/relationships/font" Target="fonts/Roboto-italic.fntdata"/><Relationship Id="rId15" Type="http://schemas.openxmlformats.org/officeDocument/2006/relationships/slide" Target="slides/slide10.xml"/><Relationship Id="rId37" Type="http://schemas.openxmlformats.org/officeDocument/2006/relationships/font" Target="fonts/SourceSansPro-bold.fntdata"/><Relationship Id="rId14" Type="http://schemas.openxmlformats.org/officeDocument/2006/relationships/slide" Target="slides/slide9.xml"/><Relationship Id="rId36" Type="http://schemas.openxmlformats.org/officeDocument/2006/relationships/font" Target="fonts/SourceSansPro-regular.fntdata"/><Relationship Id="rId17" Type="http://schemas.openxmlformats.org/officeDocument/2006/relationships/slide" Target="slides/slide12.xml"/><Relationship Id="rId39" Type="http://schemas.openxmlformats.org/officeDocument/2006/relationships/font" Target="fonts/SourceSansPro-boldItalic.fntdata"/><Relationship Id="rId16" Type="http://schemas.openxmlformats.org/officeDocument/2006/relationships/slide" Target="slides/slide11.xml"/><Relationship Id="rId38" Type="http://schemas.openxmlformats.org/officeDocument/2006/relationships/font" Target="fonts/SourceSansPro-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jpg>
</file>

<file path=ppt/media/image13.png>
</file>

<file path=ppt/media/image14.png>
</file>

<file path=ppt/media/image15.gif>
</file>

<file path=ppt/media/image16.png>
</file>

<file path=ppt/media/image17.png>
</file>

<file path=ppt/media/image18.png>
</file>

<file path=ppt/media/image19.jpg>
</file>

<file path=ppt/media/image2.png>
</file>

<file path=ppt/media/image3.gi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 name="Shape 54"/>
        <p:cNvGrpSpPr/>
        <p:nvPr/>
      </p:nvGrpSpPr>
      <p:grpSpPr>
        <a:xfrm>
          <a:off x="0" y="0"/>
          <a:ext cx="0" cy="0"/>
          <a:chOff x="0" y="0"/>
          <a:chExt cx="0" cy="0"/>
        </a:xfrm>
      </p:grpSpPr>
      <p:sp>
        <p:nvSpPr>
          <p:cNvPr id="55" name="Google Shape;5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6" name="Google Shape;5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188d8ab44e2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188d8ab44e2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14fb6b1838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14fb6b1838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16e955ca053_7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16e955ca053_7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14fb9a44e70_3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14fb9a44e70_3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16e955ca053_7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16e955ca053_7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18914e2865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18914e2865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14fb9a44e70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14fb9a44e70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14fb9a44e70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14fb9a44e70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16e955ca053_7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16e955ca053_7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14fb9a44e70_3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14fb9a44e70_3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16e955ca053_1_6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16e955ca053_1_6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16e955ca053_7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16e955ca053_7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16e7bdba734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16e7bdba734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16e955ca053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16e955ca053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16e7bdba73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16e7bdba73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16e955ca053_1_9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16e955ca053_1_9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16e7bdba734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16e7bdba734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188d8ab44e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188d8ab44e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16e7bdba734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16e7bdba734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188d8ab44e2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188d8ab44e2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16e955ca053_7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16e955ca053_7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80700" y="2651100"/>
            <a:ext cx="8982600" cy="2411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485875" y="264475"/>
            <a:ext cx="8183700" cy="14736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2" name="Google Shape;12;p2"/>
          <p:cNvSpPr txBox="1"/>
          <p:nvPr>
            <p:ph idx="1" type="subTitle"/>
          </p:nvPr>
        </p:nvSpPr>
        <p:spPr>
          <a:xfrm>
            <a:off x="485875" y="1738075"/>
            <a:ext cx="8183700" cy="861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2400"/>
              <a:buNone/>
              <a:defRPr sz="2400"/>
            </a:lvl1pPr>
            <a:lvl2pPr lvl="1">
              <a:lnSpc>
                <a:spcPct val="100000"/>
              </a:lnSpc>
              <a:spcBef>
                <a:spcPts val="0"/>
              </a:spcBef>
              <a:spcAft>
                <a:spcPts val="0"/>
              </a:spcAft>
              <a:buSzPts val="2400"/>
              <a:buNone/>
              <a:defRPr sz="2400"/>
            </a:lvl2pPr>
            <a:lvl3pPr lvl="2">
              <a:lnSpc>
                <a:spcPct val="100000"/>
              </a:lnSpc>
              <a:spcBef>
                <a:spcPts val="0"/>
              </a:spcBef>
              <a:spcAft>
                <a:spcPts val="0"/>
              </a:spcAft>
              <a:buSzPts val="2400"/>
              <a:buNone/>
              <a:defRPr sz="2400"/>
            </a:lvl3pPr>
            <a:lvl4pPr lvl="3">
              <a:lnSpc>
                <a:spcPct val="100000"/>
              </a:lnSpc>
              <a:spcBef>
                <a:spcPts val="0"/>
              </a:spcBef>
              <a:spcAft>
                <a:spcPts val="0"/>
              </a:spcAft>
              <a:buSzPts val="2400"/>
              <a:buNone/>
              <a:defRPr sz="2400"/>
            </a:lvl4pPr>
            <a:lvl5pPr lvl="4">
              <a:lnSpc>
                <a:spcPct val="100000"/>
              </a:lnSpc>
              <a:spcBef>
                <a:spcPts val="0"/>
              </a:spcBef>
              <a:spcAft>
                <a:spcPts val="0"/>
              </a:spcAft>
              <a:buSzPts val="2400"/>
              <a:buNone/>
              <a:defRPr sz="2400"/>
            </a:lvl5pPr>
            <a:lvl6pPr lvl="5">
              <a:lnSpc>
                <a:spcPct val="100000"/>
              </a:lnSpc>
              <a:spcBef>
                <a:spcPts val="0"/>
              </a:spcBef>
              <a:spcAft>
                <a:spcPts val="0"/>
              </a:spcAft>
              <a:buSzPts val="2400"/>
              <a:buNone/>
              <a:defRPr sz="2400"/>
            </a:lvl6pPr>
            <a:lvl7pPr lvl="6">
              <a:lnSpc>
                <a:spcPct val="100000"/>
              </a:lnSpc>
              <a:spcBef>
                <a:spcPts val="0"/>
              </a:spcBef>
              <a:spcAft>
                <a:spcPts val="0"/>
              </a:spcAft>
              <a:buSzPts val="2400"/>
              <a:buNone/>
              <a:defRPr sz="2400"/>
            </a:lvl7pPr>
            <a:lvl8pPr lvl="7">
              <a:lnSpc>
                <a:spcPct val="100000"/>
              </a:lnSpc>
              <a:spcBef>
                <a:spcPts val="0"/>
              </a:spcBef>
              <a:spcAft>
                <a:spcPts val="0"/>
              </a:spcAft>
              <a:buSzPts val="2400"/>
              <a:buNone/>
              <a:defRPr sz="2400"/>
            </a:lvl8pPr>
            <a:lvl9pPr lvl="8">
              <a:lnSpc>
                <a:spcPct val="100000"/>
              </a:lnSpc>
              <a:spcBef>
                <a:spcPts val="0"/>
              </a:spcBef>
              <a:spcAft>
                <a:spcPts val="0"/>
              </a:spcAft>
              <a:buSzPts val="2400"/>
              <a:buNone/>
              <a:defRPr sz="2400"/>
            </a:lvl9pPr>
          </a:lstStyle>
          <a:p/>
        </p:txBody>
      </p:sp>
      <p:sp>
        <p:nvSpPr>
          <p:cNvPr id="13" name="Google Shape;13;p2"/>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7" name="Shape 47"/>
        <p:cNvGrpSpPr/>
        <p:nvPr/>
      </p:nvGrpSpPr>
      <p:grpSpPr>
        <a:xfrm>
          <a:off x="0" y="0"/>
          <a:ext cx="0" cy="0"/>
          <a:chOff x="0" y="0"/>
          <a:chExt cx="0" cy="0"/>
        </a:xfrm>
      </p:grpSpPr>
      <p:sp>
        <p:nvSpPr>
          <p:cNvPr id="48" name="Google Shape;48;p11"/>
          <p:cNvSpPr/>
          <p:nvPr/>
        </p:nvSpPr>
        <p:spPr>
          <a:xfrm>
            <a:off x="80700" y="2651100"/>
            <a:ext cx="8982600" cy="2411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11"/>
          <p:cNvSpPr txBox="1"/>
          <p:nvPr>
            <p:ph hasCustomPrompt="1" type="title"/>
          </p:nvPr>
        </p:nvSpPr>
        <p:spPr>
          <a:xfrm>
            <a:off x="311700" y="743001"/>
            <a:ext cx="8520600" cy="20064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Font typeface="Source Sans Pro"/>
              <a:buNone/>
              <a:defRPr sz="12000">
                <a:latin typeface="Source Sans Pro"/>
                <a:ea typeface="Source Sans Pro"/>
                <a:cs typeface="Source Sans Pro"/>
                <a:sym typeface="Source Sans Pro"/>
              </a:defRPr>
            </a:lvl1pPr>
            <a:lvl2pPr lvl="1" algn="ctr">
              <a:spcBef>
                <a:spcPts val="0"/>
              </a:spcBef>
              <a:spcAft>
                <a:spcPts val="0"/>
              </a:spcAft>
              <a:buSzPts val="12000"/>
              <a:buFont typeface="Source Sans Pro"/>
              <a:buNone/>
              <a:defRPr sz="12000">
                <a:latin typeface="Source Sans Pro"/>
                <a:ea typeface="Source Sans Pro"/>
                <a:cs typeface="Source Sans Pro"/>
                <a:sym typeface="Source Sans Pro"/>
              </a:defRPr>
            </a:lvl2pPr>
            <a:lvl3pPr lvl="2" algn="ctr">
              <a:spcBef>
                <a:spcPts val="0"/>
              </a:spcBef>
              <a:spcAft>
                <a:spcPts val="0"/>
              </a:spcAft>
              <a:buSzPts val="12000"/>
              <a:buFont typeface="Source Sans Pro"/>
              <a:buNone/>
              <a:defRPr sz="12000">
                <a:latin typeface="Source Sans Pro"/>
                <a:ea typeface="Source Sans Pro"/>
                <a:cs typeface="Source Sans Pro"/>
                <a:sym typeface="Source Sans Pro"/>
              </a:defRPr>
            </a:lvl3pPr>
            <a:lvl4pPr lvl="3" algn="ctr">
              <a:spcBef>
                <a:spcPts val="0"/>
              </a:spcBef>
              <a:spcAft>
                <a:spcPts val="0"/>
              </a:spcAft>
              <a:buSzPts val="12000"/>
              <a:buFont typeface="Source Sans Pro"/>
              <a:buNone/>
              <a:defRPr sz="12000">
                <a:latin typeface="Source Sans Pro"/>
                <a:ea typeface="Source Sans Pro"/>
                <a:cs typeface="Source Sans Pro"/>
                <a:sym typeface="Source Sans Pro"/>
              </a:defRPr>
            </a:lvl4pPr>
            <a:lvl5pPr lvl="4" algn="ctr">
              <a:spcBef>
                <a:spcPts val="0"/>
              </a:spcBef>
              <a:spcAft>
                <a:spcPts val="0"/>
              </a:spcAft>
              <a:buSzPts val="12000"/>
              <a:buFont typeface="Source Sans Pro"/>
              <a:buNone/>
              <a:defRPr sz="12000">
                <a:latin typeface="Source Sans Pro"/>
                <a:ea typeface="Source Sans Pro"/>
                <a:cs typeface="Source Sans Pro"/>
                <a:sym typeface="Source Sans Pro"/>
              </a:defRPr>
            </a:lvl5pPr>
            <a:lvl6pPr lvl="5" algn="ctr">
              <a:spcBef>
                <a:spcPts val="0"/>
              </a:spcBef>
              <a:spcAft>
                <a:spcPts val="0"/>
              </a:spcAft>
              <a:buSzPts val="12000"/>
              <a:buFont typeface="Source Sans Pro"/>
              <a:buNone/>
              <a:defRPr sz="12000">
                <a:latin typeface="Source Sans Pro"/>
                <a:ea typeface="Source Sans Pro"/>
                <a:cs typeface="Source Sans Pro"/>
                <a:sym typeface="Source Sans Pro"/>
              </a:defRPr>
            </a:lvl6pPr>
            <a:lvl7pPr lvl="6" algn="ctr">
              <a:spcBef>
                <a:spcPts val="0"/>
              </a:spcBef>
              <a:spcAft>
                <a:spcPts val="0"/>
              </a:spcAft>
              <a:buSzPts val="12000"/>
              <a:buFont typeface="Source Sans Pro"/>
              <a:buNone/>
              <a:defRPr sz="12000">
                <a:latin typeface="Source Sans Pro"/>
                <a:ea typeface="Source Sans Pro"/>
                <a:cs typeface="Source Sans Pro"/>
                <a:sym typeface="Source Sans Pro"/>
              </a:defRPr>
            </a:lvl7pPr>
            <a:lvl8pPr lvl="7" algn="ctr">
              <a:spcBef>
                <a:spcPts val="0"/>
              </a:spcBef>
              <a:spcAft>
                <a:spcPts val="0"/>
              </a:spcAft>
              <a:buSzPts val="12000"/>
              <a:buFont typeface="Source Sans Pro"/>
              <a:buNone/>
              <a:defRPr sz="12000">
                <a:latin typeface="Source Sans Pro"/>
                <a:ea typeface="Source Sans Pro"/>
                <a:cs typeface="Source Sans Pro"/>
                <a:sym typeface="Source Sans Pro"/>
              </a:defRPr>
            </a:lvl8pPr>
            <a:lvl9pPr lvl="8" algn="ctr">
              <a:spcBef>
                <a:spcPts val="0"/>
              </a:spcBef>
              <a:spcAft>
                <a:spcPts val="0"/>
              </a:spcAft>
              <a:buSzPts val="12000"/>
              <a:buFont typeface="Source Sans Pro"/>
              <a:buNone/>
              <a:defRPr sz="12000">
                <a:latin typeface="Source Sans Pro"/>
                <a:ea typeface="Source Sans Pro"/>
                <a:cs typeface="Source Sans Pro"/>
                <a:sym typeface="Source Sans Pro"/>
              </a:defRPr>
            </a:lvl9pPr>
          </a:lstStyle>
          <a:p>
            <a:r>
              <a:t>xx%</a:t>
            </a:r>
          </a:p>
        </p:txBody>
      </p:sp>
      <p:sp>
        <p:nvSpPr>
          <p:cNvPr id="50" name="Google Shape;50;p11"/>
          <p:cNvSpPr txBox="1"/>
          <p:nvPr>
            <p:ph idx="1" type="body"/>
          </p:nvPr>
        </p:nvSpPr>
        <p:spPr>
          <a:xfrm>
            <a:off x="311700" y="2845182"/>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Clr>
                <a:schemeClr val="lt1"/>
              </a:buClr>
              <a:buSzPts val="1800"/>
              <a:buChar char="●"/>
              <a:defRPr>
                <a:solidFill>
                  <a:schemeClr val="lt1"/>
                </a:solidFill>
              </a:defRPr>
            </a:lvl1pPr>
            <a:lvl2pPr indent="-317500" lvl="1" marL="914400" algn="ctr">
              <a:spcBef>
                <a:spcPts val="0"/>
              </a:spcBef>
              <a:spcAft>
                <a:spcPts val="0"/>
              </a:spcAft>
              <a:buClr>
                <a:schemeClr val="lt1"/>
              </a:buClr>
              <a:buSzPts val="1400"/>
              <a:buChar char="○"/>
              <a:defRPr>
                <a:solidFill>
                  <a:schemeClr val="lt1"/>
                </a:solidFill>
              </a:defRPr>
            </a:lvl2pPr>
            <a:lvl3pPr indent="-317500" lvl="2" marL="1371600" algn="ctr">
              <a:spcBef>
                <a:spcPts val="0"/>
              </a:spcBef>
              <a:spcAft>
                <a:spcPts val="0"/>
              </a:spcAft>
              <a:buClr>
                <a:schemeClr val="lt1"/>
              </a:buClr>
              <a:buSzPts val="1400"/>
              <a:buChar char="■"/>
              <a:defRPr>
                <a:solidFill>
                  <a:schemeClr val="lt1"/>
                </a:solidFill>
              </a:defRPr>
            </a:lvl3pPr>
            <a:lvl4pPr indent="-317500" lvl="3" marL="1828800" algn="ctr">
              <a:spcBef>
                <a:spcPts val="0"/>
              </a:spcBef>
              <a:spcAft>
                <a:spcPts val="0"/>
              </a:spcAft>
              <a:buClr>
                <a:schemeClr val="lt1"/>
              </a:buClr>
              <a:buSzPts val="1400"/>
              <a:buChar char="●"/>
              <a:defRPr>
                <a:solidFill>
                  <a:schemeClr val="lt1"/>
                </a:solidFill>
              </a:defRPr>
            </a:lvl4pPr>
            <a:lvl5pPr indent="-317500" lvl="4" marL="2286000" algn="ctr">
              <a:spcBef>
                <a:spcPts val="0"/>
              </a:spcBef>
              <a:spcAft>
                <a:spcPts val="0"/>
              </a:spcAft>
              <a:buClr>
                <a:schemeClr val="lt1"/>
              </a:buClr>
              <a:buSzPts val="1400"/>
              <a:buChar char="○"/>
              <a:defRPr>
                <a:solidFill>
                  <a:schemeClr val="lt1"/>
                </a:solidFill>
              </a:defRPr>
            </a:lvl5pPr>
            <a:lvl6pPr indent="-317500" lvl="5" marL="2743200" algn="ctr">
              <a:spcBef>
                <a:spcPts val="0"/>
              </a:spcBef>
              <a:spcAft>
                <a:spcPts val="0"/>
              </a:spcAft>
              <a:buClr>
                <a:schemeClr val="lt1"/>
              </a:buClr>
              <a:buSzPts val="1400"/>
              <a:buChar char="■"/>
              <a:defRPr>
                <a:solidFill>
                  <a:schemeClr val="lt1"/>
                </a:solidFill>
              </a:defRPr>
            </a:lvl6pPr>
            <a:lvl7pPr indent="-317500" lvl="6" marL="3200400" algn="ctr">
              <a:spcBef>
                <a:spcPts val="0"/>
              </a:spcBef>
              <a:spcAft>
                <a:spcPts val="0"/>
              </a:spcAft>
              <a:buClr>
                <a:schemeClr val="lt1"/>
              </a:buClr>
              <a:buSzPts val="1400"/>
              <a:buChar char="●"/>
              <a:defRPr>
                <a:solidFill>
                  <a:schemeClr val="lt1"/>
                </a:solidFill>
              </a:defRPr>
            </a:lvl7pPr>
            <a:lvl8pPr indent="-317500" lvl="7" marL="3657600" algn="ctr">
              <a:spcBef>
                <a:spcPts val="0"/>
              </a:spcBef>
              <a:spcAft>
                <a:spcPts val="0"/>
              </a:spcAft>
              <a:buClr>
                <a:schemeClr val="lt1"/>
              </a:buClr>
              <a:buSzPts val="1400"/>
              <a:buChar char="○"/>
              <a:defRPr>
                <a:solidFill>
                  <a:schemeClr val="lt1"/>
                </a:solidFill>
              </a:defRPr>
            </a:lvl8pPr>
            <a:lvl9pPr indent="-317500" lvl="8" marL="4114800" algn="ctr">
              <a:spcBef>
                <a:spcPts val="0"/>
              </a:spcBef>
              <a:spcAft>
                <a:spcPts val="0"/>
              </a:spcAft>
              <a:buClr>
                <a:schemeClr val="lt1"/>
              </a:buClr>
              <a:buSzPts val="1400"/>
              <a:buChar char="■"/>
              <a:defRPr>
                <a:solidFill>
                  <a:schemeClr val="lt1"/>
                </a:solidFill>
              </a:defRPr>
            </a:lvl9pPr>
          </a:lstStyle>
          <a:p/>
        </p:txBody>
      </p:sp>
      <p:sp>
        <p:nvSpPr>
          <p:cNvPr id="51" name="Google Shape;51;p11"/>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2" name="Shape 52"/>
        <p:cNvGrpSpPr/>
        <p:nvPr/>
      </p:nvGrpSpPr>
      <p:grpSpPr>
        <a:xfrm>
          <a:off x="0" y="0"/>
          <a:ext cx="0" cy="0"/>
          <a:chOff x="0" y="0"/>
          <a:chExt cx="0" cy="0"/>
        </a:xfrm>
      </p:grpSpPr>
      <p:sp>
        <p:nvSpPr>
          <p:cNvPr id="53" name="Google Shape;53;p12"/>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4" name="Shape 14"/>
        <p:cNvGrpSpPr/>
        <p:nvPr/>
      </p:nvGrpSpPr>
      <p:grpSpPr>
        <a:xfrm>
          <a:off x="0" y="0"/>
          <a:ext cx="0" cy="0"/>
          <a:chOff x="0" y="0"/>
          <a:chExt cx="0" cy="0"/>
        </a:xfrm>
      </p:grpSpPr>
      <p:sp>
        <p:nvSpPr>
          <p:cNvPr id="15" name="Google Shape;15;p3"/>
          <p:cNvSpPr/>
          <p:nvPr/>
        </p:nvSpPr>
        <p:spPr>
          <a:xfrm>
            <a:off x="80700" y="2651100"/>
            <a:ext cx="8982600" cy="2411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3"/>
          <p:cNvSpPr txBox="1"/>
          <p:nvPr>
            <p:ph type="title"/>
          </p:nvPr>
        </p:nvSpPr>
        <p:spPr>
          <a:xfrm>
            <a:off x="485875" y="1714500"/>
            <a:ext cx="8183700" cy="785700"/>
          </a:xfrm>
          <a:prstGeom prst="rect">
            <a:avLst/>
          </a:prstGeom>
        </p:spPr>
        <p:txBody>
          <a:bodyPr anchorCtr="0" anchor="b"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7" name="Google Shape;17;p3"/>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txBox="1"/>
          <p:nvPr>
            <p:ph type="title"/>
          </p:nvPr>
        </p:nvSpPr>
        <p:spPr>
          <a:xfrm>
            <a:off x="311700" y="445025"/>
            <a:ext cx="8520600" cy="6234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0" name="Google Shape;20;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1" name="Google Shape;21;p4"/>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2" name="Shape 22"/>
        <p:cNvGrpSpPr/>
        <p:nvPr/>
      </p:nvGrpSpPr>
      <p:grpSpPr>
        <a:xfrm>
          <a:off x="0" y="0"/>
          <a:ext cx="0" cy="0"/>
          <a:chOff x="0" y="0"/>
          <a:chExt cx="0" cy="0"/>
        </a:xfrm>
      </p:grpSpPr>
      <p:sp>
        <p:nvSpPr>
          <p:cNvPr id="23" name="Google Shape;23;p5"/>
          <p:cNvSpPr txBox="1"/>
          <p:nvPr>
            <p:ph type="title"/>
          </p:nvPr>
        </p:nvSpPr>
        <p:spPr>
          <a:xfrm>
            <a:off x="311700" y="445025"/>
            <a:ext cx="8520600" cy="6234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4" name="Google Shape;24;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5" name="Google Shape;25;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 name="Google Shape;26;p5"/>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7" name="Shape 27"/>
        <p:cNvGrpSpPr/>
        <p:nvPr/>
      </p:nvGrpSpPr>
      <p:grpSpPr>
        <a:xfrm>
          <a:off x="0" y="0"/>
          <a:ext cx="0" cy="0"/>
          <a:chOff x="0" y="0"/>
          <a:chExt cx="0" cy="0"/>
        </a:xfrm>
      </p:grpSpPr>
      <p:sp>
        <p:nvSpPr>
          <p:cNvPr id="28" name="Google Shape;28;p6"/>
          <p:cNvSpPr txBox="1"/>
          <p:nvPr>
            <p:ph type="title"/>
          </p:nvPr>
        </p:nvSpPr>
        <p:spPr>
          <a:xfrm>
            <a:off x="311700" y="445025"/>
            <a:ext cx="8520600" cy="6234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9" name="Google Shape;29;p6"/>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0" name="Shape 30"/>
        <p:cNvGrpSpPr/>
        <p:nvPr/>
      </p:nvGrpSpPr>
      <p:grpSpPr>
        <a:xfrm>
          <a:off x="0" y="0"/>
          <a:ext cx="0" cy="0"/>
          <a:chOff x="0" y="0"/>
          <a:chExt cx="0" cy="0"/>
        </a:xfrm>
      </p:grpSpPr>
      <p:sp>
        <p:nvSpPr>
          <p:cNvPr id="31" name="Google Shape;31;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2" name="Google Shape;32;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3" name="Google Shape;33;p7"/>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2"/>
        </a:solidFill>
      </p:bgPr>
    </p:bg>
    <p:spTree>
      <p:nvGrpSpPr>
        <p:cNvPr id="34" name="Shape 34"/>
        <p:cNvGrpSpPr/>
        <p:nvPr/>
      </p:nvGrpSpPr>
      <p:grpSpPr>
        <a:xfrm>
          <a:off x="0" y="0"/>
          <a:ext cx="0" cy="0"/>
          <a:chOff x="0" y="0"/>
          <a:chExt cx="0" cy="0"/>
        </a:xfrm>
      </p:grpSpPr>
      <p:sp>
        <p:nvSpPr>
          <p:cNvPr id="35" name="Google Shape;35;p8"/>
          <p:cNvSpPr txBox="1"/>
          <p:nvPr>
            <p:ph type="title"/>
          </p:nvPr>
        </p:nvSpPr>
        <p:spPr>
          <a:xfrm>
            <a:off x="490250" y="526350"/>
            <a:ext cx="56040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6" name="Google Shape;36;p8"/>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7" name="Shape 37"/>
        <p:cNvGrpSpPr/>
        <p:nvPr/>
      </p:nvGrpSpPr>
      <p:grpSpPr>
        <a:xfrm>
          <a:off x="0" y="0"/>
          <a:ext cx="0" cy="0"/>
          <a:chOff x="0" y="0"/>
          <a:chExt cx="0" cy="0"/>
        </a:xfrm>
      </p:grpSpPr>
      <p:sp>
        <p:nvSpPr>
          <p:cNvPr id="38" name="Google Shape;38;p9"/>
          <p:cNvSpPr/>
          <p:nvPr/>
        </p:nvSpPr>
        <p:spPr>
          <a:xfrm>
            <a:off x="4636800" y="80700"/>
            <a:ext cx="4426500" cy="4982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 name="Google Shape;39;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0" name="Google Shape;40;p9"/>
          <p:cNvSpPr txBox="1"/>
          <p:nvPr>
            <p:ph type="title"/>
          </p:nvPr>
        </p:nvSpPr>
        <p:spPr>
          <a:xfrm>
            <a:off x="265500" y="1181700"/>
            <a:ext cx="4045200" cy="1533600"/>
          </a:xfrm>
          <a:prstGeom prst="rect">
            <a:avLst/>
          </a:prstGeom>
        </p:spPr>
        <p:txBody>
          <a:bodyPr anchorCtr="0" anchor="b"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41" name="Google Shape;41;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2" name="Google Shape;42;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3" name="Google Shape;43;p9"/>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4" name="Shape 44"/>
        <p:cNvGrpSpPr/>
        <p:nvPr/>
      </p:nvGrpSpPr>
      <p:grpSpPr>
        <a:xfrm>
          <a:off x="0" y="0"/>
          <a:ext cx="0" cy="0"/>
          <a:chOff x="0" y="0"/>
          <a:chExt cx="0" cy="0"/>
        </a:xfrm>
      </p:grpSpPr>
      <p:sp>
        <p:nvSpPr>
          <p:cNvPr id="45" name="Google Shape;45;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100"/>
              <a:buNone/>
              <a:defRPr sz="2100"/>
            </a:lvl1pPr>
          </a:lstStyle>
          <a:p/>
        </p:txBody>
      </p:sp>
      <p:sp>
        <p:nvSpPr>
          <p:cNvPr id="46" name="Google Shape;46;p10"/>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l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Font typeface="Source Sans Pro"/>
              <a:buChar char="●"/>
              <a:defRPr sz="1800">
                <a:solidFill>
                  <a:schemeClr val="lt2"/>
                </a:solidFill>
                <a:latin typeface="Source Sans Pro"/>
                <a:ea typeface="Source Sans Pro"/>
                <a:cs typeface="Source Sans Pro"/>
                <a:sym typeface="Source Sans Pro"/>
              </a:defRPr>
            </a:lvl1pPr>
            <a:lvl2pPr indent="-317500" lvl="1" marL="9144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2pPr>
            <a:lvl3pPr indent="-317500" lvl="2" marL="13716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3pPr>
            <a:lvl4pPr indent="-317500" lvl="3" marL="18288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4pPr>
            <a:lvl5pPr indent="-317500" lvl="4" marL="22860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5pPr>
            <a:lvl6pPr indent="-317500" lvl="5" marL="27432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6pPr>
            <a:lvl7pPr indent="-317500" lvl="6" marL="32004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7pPr>
            <a:lvl8pPr indent="-317500" lvl="7" marL="36576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8pPr>
            <a:lvl9pPr indent="-317500" lvl="8" marL="41148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latin typeface="Source Sans Pro"/>
                <a:ea typeface="Source Sans Pro"/>
                <a:cs typeface="Source Sans Pro"/>
                <a:sym typeface="Source Sans Pro"/>
              </a:defRPr>
            </a:lvl1pPr>
            <a:lvl2pPr lvl="1" algn="r">
              <a:buNone/>
              <a:defRPr sz="1000">
                <a:solidFill>
                  <a:schemeClr val="lt2"/>
                </a:solidFill>
                <a:latin typeface="Source Sans Pro"/>
                <a:ea typeface="Source Sans Pro"/>
                <a:cs typeface="Source Sans Pro"/>
                <a:sym typeface="Source Sans Pro"/>
              </a:defRPr>
            </a:lvl2pPr>
            <a:lvl3pPr lvl="2" algn="r">
              <a:buNone/>
              <a:defRPr sz="1000">
                <a:solidFill>
                  <a:schemeClr val="lt2"/>
                </a:solidFill>
                <a:latin typeface="Source Sans Pro"/>
                <a:ea typeface="Source Sans Pro"/>
                <a:cs typeface="Source Sans Pro"/>
                <a:sym typeface="Source Sans Pro"/>
              </a:defRPr>
            </a:lvl3pPr>
            <a:lvl4pPr lvl="3" algn="r">
              <a:buNone/>
              <a:defRPr sz="1000">
                <a:solidFill>
                  <a:schemeClr val="lt2"/>
                </a:solidFill>
                <a:latin typeface="Source Sans Pro"/>
                <a:ea typeface="Source Sans Pro"/>
                <a:cs typeface="Source Sans Pro"/>
                <a:sym typeface="Source Sans Pro"/>
              </a:defRPr>
            </a:lvl4pPr>
            <a:lvl5pPr lvl="4" algn="r">
              <a:buNone/>
              <a:defRPr sz="1000">
                <a:solidFill>
                  <a:schemeClr val="lt2"/>
                </a:solidFill>
                <a:latin typeface="Source Sans Pro"/>
                <a:ea typeface="Source Sans Pro"/>
                <a:cs typeface="Source Sans Pro"/>
                <a:sym typeface="Source Sans Pro"/>
              </a:defRPr>
            </a:lvl5pPr>
            <a:lvl6pPr lvl="5" algn="r">
              <a:buNone/>
              <a:defRPr sz="1000">
                <a:solidFill>
                  <a:schemeClr val="lt2"/>
                </a:solidFill>
                <a:latin typeface="Source Sans Pro"/>
                <a:ea typeface="Source Sans Pro"/>
                <a:cs typeface="Source Sans Pro"/>
                <a:sym typeface="Source Sans Pro"/>
              </a:defRPr>
            </a:lvl6pPr>
            <a:lvl7pPr lvl="6" algn="r">
              <a:buNone/>
              <a:defRPr sz="1000">
                <a:solidFill>
                  <a:schemeClr val="lt2"/>
                </a:solidFill>
                <a:latin typeface="Source Sans Pro"/>
                <a:ea typeface="Source Sans Pro"/>
                <a:cs typeface="Source Sans Pro"/>
                <a:sym typeface="Source Sans Pro"/>
              </a:defRPr>
            </a:lvl7pPr>
            <a:lvl8pPr lvl="7" algn="r">
              <a:buNone/>
              <a:defRPr sz="1000">
                <a:solidFill>
                  <a:schemeClr val="lt2"/>
                </a:solidFill>
                <a:latin typeface="Source Sans Pro"/>
                <a:ea typeface="Source Sans Pro"/>
                <a:cs typeface="Source Sans Pro"/>
                <a:sym typeface="Source Sans Pro"/>
              </a:defRPr>
            </a:lvl8pPr>
            <a:lvl9pPr lvl="8" algn="r">
              <a:buNone/>
              <a:defRPr sz="1000">
                <a:solidFill>
                  <a:schemeClr val="lt2"/>
                </a:solidFill>
                <a:latin typeface="Source Sans Pro"/>
                <a:ea typeface="Source Sans Pro"/>
                <a:cs typeface="Source Sans Pro"/>
                <a:sym typeface="Source Sans Pr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2.jpg"/><Relationship Id="rId4" Type="http://schemas.openxmlformats.org/officeDocument/2006/relationships/image" Target="../media/image3.g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7.png"/><Relationship Id="rId4" Type="http://schemas.openxmlformats.org/officeDocument/2006/relationships/image" Target="../media/image1.png"/><Relationship Id="rId5" Type="http://schemas.openxmlformats.org/officeDocument/2006/relationships/image" Target="../media/image16.png"/><Relationship Id="rId6" Type="http://schemas.openxmlformats.org/officeDocument/2006/relationships/image" Target="../media/image1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hyperlink" Target="https://eodhistoricaldata.com/financial-apis/category/historical-prices-live-data-apis/" TargetMode="External"/><Relationship Id="rId4" Type="http://schemas.openxmlformats.org/officeDocument/2006/relationships/hyperlink" Target="https://eodhistoricaldata.com/financial-apis/category/exchanges-stock-market-financial-api/" TargetMode="External"/><Relationship Id="rId5"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hyperlink" Target="https://api.meteomatics.com/2022-11-09T00:00:00ZP1D:PT1H/t_2m:C,relative_humidity_2m:p/47.4245,9.3767/html?model=mix&amp;request_type=GET"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4.png"/><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9.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hyperlink" Target="http://blog.litstudios.com/index.php?/archives/14-Interactive-Mirror.html" TargetMode="External"/><Relationship Id="rId4" Type="http://schemas.openxmlformats.org/officeDocument/2006/relationships/hyperlink" Target="http://www.tofsen.se/articles/30/revolutionizing-your-bathroom-experience" TargetMode="External"/><Relationship Id="rId11" Type="http://schemas.openxmlformats.org/officeDocument/2006/relationships/hyperlink" Target="http://www.cpelectronics.co.uk/" TargetMode="External"/><Relationship Id="rId10" Type="http://schemas.openxmlformats.org/officeDocument/2006/relationships/hyperlink" Target="http://blog.seattlepi.com/microsoft/2010/11/05/the-guts-of-microsofts-kinectsensor/" TargetMode="External"/><Relationship Id="rId9" Type="http://schemas.openxmlformats.org/officeDocument/2006/relationships/hyperlink" Target="http://www.youtube.com/watch?v=uF0NSUmxFYA" TargetMode="External"/><Relationship Id="rId5" Type="http://schemas.openxmlformats.org/officeDocument/2006/relationships/hyperlink" Target="http://www.extremetech.com/computing/94751-the-new-york-times-magic-mirror-willbring-shopping-to-the-bathroom" TargetMode="External"/><Relationship Id="rId6" Type="http://schemas.openxmlformats.org/officeDocument/2006/relationships/hyperlink" Target="http://www.cybertecturemirror.com/main.php?id=home" TargetMode="External"/><Relationship Id="rId7" Type="http://schemas.openxmlformats.org/officeDocument/2006/relationships/hyperlink" Target="http://www.engadget.com/2010/10/13/cybertecture-mirror-reflects-our-fantasies-looksset-to-become/" TargetMode="External"/><Relationship Id="rId8" Type="http://schemas.openxmlformats.org/officeDocument/2006/relationships/hyperlink" Target="http://www.theverge.com/2012/5/10/3013168/seraku-android-mirror-prototype-hands-on"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2.xml"/><Relationship Id="rId3"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8.png"/><Relationship Id="rId5" Type="http://schemas.openxmlformats.org/officeDocument/2006/relationships/image" Target="../media/image15.g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5.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 name="Shape 57"/>
        <p:cNvGrpSpPr/>
        <p:nvPr/>
      </p:nvGrpSpPr>
      <p:grpSpPr>
        <a:xfrm>
          <a:off x="0" y="0"/>
          <a:ext cx="0" cy="0"/>
          <a:chOff x="0" y="0"/>
          <a:chExt cx="0" cy="0"/>
        </a:xfrm>
      </p:grpSpPr>
      <p:sp>
        <p:nvSpPr>
          <p:cNvPr id="58" name="Google Shape;58;p13"/>
          <p:cNvSpPr txBox="1"/>
          <p:nvPr>
            <p:ph type="ctrTitle"/>
          </p:nvPr>
        </p:nvSpPr>
        <p:spPr>
          <a:xfrm>
            <a:off x="0" y="-978425"/>
            <a:ext cx="6908100" cy="18729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JARVIS MIRROR</a:t>
            </a:r>
            <a:endParaRPr/>
          </a:p>
        </p:txBody>
      </p:sp>
      <p:sp>
        <p:nvSpPr>
          <p:cNvPr id="59" name="Google Shape;59;p13"/>
          <p:cNvSpPr txBox="1"/>
          <p:nvPr>
            <p:ph idx="1" type="subTitle"/>
          </p:nvPr>
        </p:nvSpPr>
        <p:spPr>
          <a:xfrm>
            <a:off x="824000" y="2880000"/>
            <a:ext cx="4255500" cy="1996800"/>
          </a:xfrm>
          <a:prstGeom prst="rect">
            <a:avLst/>
          </a:prstGeom>
        </p:spPr>
        <p:txBody>
          <a:bodyPr anchorCtr="0" anchor="t" bIns="91425" lIns="91425" spcFirstLastPara="1" rIns="91425" wrap="square" tIns="91425">
            <a:normAutofit fontScale="77500"/>
          </a:bodyPr>
          <a:lstStyle/>
          <a:p>
            <a:pPr indent="0" lvl="0" marL="0" rtl="0" algn="l">
              <a:spcBef>
                <a:spcPts val="0"/>
              </a:spcBef>
              <a:spcAft>
                <a:spcPts val="0"/>
              </a:spcAft>
              <a:buNone/>
            </a:pPr>
            <a:r>
              <a:rPr lang="en">
                <a:solidFill>
                  <a:srgbClr val="FFFF00"/>
                </a:solidFill>
              </a:rPr>
              <a:t>By :  1. Mulla, Mehvish (201683918)</a:t>
            </a:r>
            <a:endParaRPr>
              <a:solidFill>
                <a:srgbClr val="FFFF00"/>
              </a:solidFill>
            </a:endParaRPr>
          </a:p>
          <a:p>
            <a:pPr indent="0" lvl="0" marL="0" rtl="0" algn="l">
              <a:spcBef>
                <a:spcPts val="0"/>
              </a:spcBef>
              <a:spcAft>
                <a:spcPts val="0"/>
              </a:spcAft>
              <a:buNone/>
            </a:pPr>
            <a:r>
              <a:rPr lang="en">
                <a:solidFill>
                  <a:srgbClr val="FFFF00"/>
                </a:solidFill>
              </a:rPr>
              <a:t>	2. </a:t>
            </a:r>
            <a:r>
              <a:rPr lang="en">
                <a:solidFill>
                  <a:srgbClr val="FFFF00"/>
                </a:solidFill>
              </a:rPr>
              <a:t>Devanga A, Vineela  (201680186)</a:t>
            </a:r>
            <a:endParaRPr>
              <a:solidFill>
                <a:srgbClr val="FFFF00"/>
              </a:solidFill>
            </a:endParaRPr>
          </a:p>
          <a:p>
            <a:pPr indent="457200" lvl="0" marL="0" rtl="0" algn="l">
              <a:spcBef>
                <a:spcPts val="0"/>
              </a:spcBef>
              <a:spcAft>
                <a:spcPts val="0"/>
              </a:spcAft>
              <a:buClr>
                <a:schemeClr val="dk2"/>
              </a:buClr>
              <a:buSzPct val="45833"/>
              <a:buFont typeface="Arial"/>
              <a:buNone/>
            </a:pPr>
            <a:r>
              <a:rPr lang="en">
                <a:solidFill>
                  <a:srgbClr val="FFFF00"/>
                </a:solidFill>
              </a:rPr>
              <a:t>3. Bhatt, Balkrishna (201673048)</a:t>
            </a:r>
            <a:endParaRPr>
              <a:solidFill>
                <a:srgbClr val="FFFF00"/>
              </a:solidFill>
            </a:endParaRPr>
          </a:p>
          <a:p>
            <a:pPr indent="0" lvl="0" marL="0" rtl="0" algn="l">
              <a:spcBef>
                <a:spcPts val="0"/>
              </a:spcBef>
              <a:spcAft>
                <a:spcPts val="0"/>
              </a:spcAft>
              <a:buNone/>
            </a:pPr>
            <a:r>
              <a:rPr lang="en">
                <a:solidFill>
                  <a:srgbClr val="FFFF00"/>
                </a:solidFill>
              </a:rPr>
              <a:t>	4. </a:t>
            </a:r>
            <a:r>
              <a:rPr lang="en">
                <a:solidFill>
                  <a:srgbClr val="FFFF00"/>
                </a:solidFill>
              </a:rPr>
              <a:t>Mathew, Christeena (201631941)</a:t>
            </a:r>
            <a:endParaRPr>
              <a:solidFill>
                <a:srgbClr val="FFFF00"/>
              </a:solidFill>
            </a:endParaRPr>
          </a:p>
          <a:p>
            <a:pPr indent="0" lvl="0" marL="0" rtl="0" algn="l">
              <a:spcBef>
                <a:spcPts val="0"/>
              </a:spcBef>
              <a:spcAft>
                <a:spcPts val="0"/>
              </a:spcAft>
              <a:buNone/>
            </a:pPr>
            <a:r>
              <a:rPr lang="en">
                <a:solidFill>
                  <a:srgbClr val="FFFF00"/>
                </a:solidFill>
              </a:rPr>
              <a:t>	5. </a:t>
            </a:r>
            <a:r>
              <a:rPr lang="en">
                <a:solidFill>
                  <a:srgbClr val="FFFF00"/>
                </a:solidFill>
              </a:rPr>
              <a:t>Sara Sabu, Angeline (201684974)</a:t>
            </a:r>
            <a:endParaRPr>
              <a:solidFill>
                <a:srgbClr val="FFFF00"/>
              </a:solidFill>
            </a:endParaRPr>
          </a:p>
          <a:p>
            <a:pPr indent="0" lvl="0" marL="0" rtl="0" algn="l">
              <a:spcBef>
                <a:spcPts val="0"/>
              </a:spcBef>
              <a:spcAft>
                <a:spcPts val="0"/>
              </a:spcAft>
              <a:buNone/>
            </a:pPr>
            <a:r>
              <a:rPr lang="en">
                <a:solidFill>
                  <a:srgbClr val="FFFF00"/>
                </a:solidFill>
              </a:rPr>
              <a:t>	6. </a:t>
            </a:r>
            <a:r>
              <a:rPr lang="en">
                <a:solidFill>
                  <a:srgbClr val="FFFF00"/>
                </a:solidFill>
              </a:rPr>
              <a:t>Pinheiro, Avelin Mary (201648465)</a:t>
            </a:r>
            <a:endParaRPr>
              <a:solidFill>
                <a:srgbClr val="FFFF00"/>
              </a:solidFill>
            </a:endParaRPr>
          </a:p>
        </p:txBody>
      </p:sp>
      <p:pic>
        <p:nvPicPr>
          <p:cNvPr id="60" name="Google Shape;60;p13"/>
          <p:cNvPicPr preferRelativeResize="0"/>
          <p:nvPr/>
        </p:nvPicPr>
        <p:blipFill>
          <a:blip r:embed="rId3">
            <a:alphaModFix/>
          </a:blip>
          <a:stretch>
            <a:fillRect/>
          </a:stretch>
        </p:blipFill>
        <p:spPr>
          <a:xfrm>
            <a:off x="5169800" y="226475"/>
            <a:ext cx="3862426" cy="2457675"/>
          </a:xfrm>
          <a:prstGeom prst="rect">
            <a:avLst/>
          </a:prstGeom>
          <a:noFill/>
          <a:ln>
            <a:noFill/>
          </a:ln>
        </p:spPr>
      </p:pic>
      <p:sp>
        <p:nvSpPr>
          <p:cNvPr id="61" name="Google Shape;61;p13"/>
          <p:cNvSpPr/>
          <p:nvPr/>
        </p:nvSpPr>
        <p:spPr>
          <a:xfrm>
            <a:off x="5169800" y="238775"/>
            <a:ext cx="3759600" cy="3105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13"/>
          <p:cNvSpPr/>
          <p:nvPr/>
        </p:nvSpPr>
        <p:spPr>
          <a:xfrm>
            <a:off x="5081375" y="335450"/>
            <a:ext cx="683400" cy="21741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3"/>
          <p:cNvSpPr/>
          <p:nvPr/>
        </p:nvSpPr>
        <p:spPr>
          <a:xfrm>
            <a:off x="5764775" y="335450"/>
            <a:ext cx="3267300" cy="3354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13"/>
          <p:cNvSpPr/>
          <p:nvPr/>
        </p:nvSpPr>
        <p:spPr>
          <a:xfrm>
            <a:off x="5006825" y="124250"/>
            <a:ext cx="4025400" cy="3105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5" name="Google Shape;65;p13"/>
          <p:cNvPicPr preferRelativeResize="0"/>
          <p:nvPr/>
        </p:nvPicPr>
        <p:blipFill>
          <a:blip r:embed="rId4">
            <a:alphaModFix/>
          </a:blip>
          <a:stretch>
            <a:fillRect/>
          </a:stretch>
        </p:blipFill>
        <p:spPr>
          <a:xfrm>
            <a:off x="86975" y="756950"/>
            <a:ext cx="5082825" cy="1927200"/>
          </a:xfrm>
          <a:prstGeom prst="rect">
            <a:avLst/>
          </a:prstGeom>
          <a:noFill/>
          <a:ln>
            <a:noFill/>
          </a:ln>
        </p:spPr>
      </p:pic>
      <p:sp>
        <p:nvSpPr>
          <p:cNvPr id="66" name="Google Shape;66;p13"/>
          <p:cNvSpPr/>
          <p:nvPr/>
        </p:nvSpPr>
        <p:spPr>
          <a:xfrm>
            <a:off x="5180775" y="1466025"/>
            <a:ext cx="584100" cy="12180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2"/>
          <p:cNvSpPr txBox="1"/>
          <p:nvPr>
            <p:ph type="title"/>
          </p:nvPr>
        </p:nvSpPr>
        <p:spPr>
          <a:xfrm>
            <a:off x="311700" y="445025"/>
            <a:ext cx="85206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Electron</a:t>
            </a:r>
            <a:endParaRPr/>
          </a:p>
        </p:txBody>
      </p:sp>
      <p:sp>
        <p:nvSpPr>
          <p:cNvPr id="127" name="Google Shape;127;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28" name="Google Shape;128;p22"/>
          <p:cNvPicPr preferRelativeResize="0"/>
          <p:nvPr/>
        </p:nvPicPr>
        <p:blipFill>
          <a:blip r:embed="rId3">
            <a:alphaModFix/>
          </a:blip>
          <a:stretch>
            <a:fillRect/>
          </a:stretch>
        </p:blipFill>
        <p:spPr>
          <a:xfrm>
            <a:off x="-240050" y="144387"/>
            <a:ext cx="9143999" cy="48547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3"/>
          <p:cNvSpPr txBox="1"/>
          <p:nvPr>
            <p:ph type="title"/>
          </p:nvPr>
        </p:nvSpPr>
        <p:spPr>
          <a:xfrm>
            <a:off x="311700" y="529075"/>
            <a:ext cx="85206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1629">
                <a:solidFill>
                  <a:schemeClr val="lt2"/>
                </a:solidFill>
                <a:latin typeface="Source Sans Pro"/>
                <a:ea typeface="Source Sans Pro"/>
                <a:cs typeface="Source Sans Pro"/>
                <a:sym typeface="Source Sans Pro"/>
              </a:rPr>
              <a:t>Joke</a:t>
            </a:r>
            <a:endParaRPr/>
          </a:p>
        </p:txBody>
      </p:sp>
      <p:sp>
        <p:nvSpPr>
          <p:cNvPr id="134" name="Google Shape;134;p2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333375" lvl="0" marL="457200" rtl="0" algn="l">
              <a:spcBef>
                <a:spcPts val="0"/>
              </a:spcBef>
              <a:spcAft>
                <a:spcPts val="0"/>
              </a:spcAft>
              <a:buClr>
                <a:srgbClr val="7F7F7F"/>
              </a:buClr>
              <a:buSzPts val="1650"/>
              <a:buChar char="●"/>
            </a:pPr>
            <a:r>
              <a:rPr lang="en" sz="1650">
                <a:solidFill>
                  <a:srgbClr val="7F7F7F"/>
                </a:solidFill>
              </a:rPr>
              <a:t>When users says  the phrase “Tell Me A Joke”, the joke will be fetched and displayed and also played through the speaker.</a:t>
            </a:r>
            <a:endParaRPr sz="1650">
              <a:solidFill>
                <a:srgbClr val="7F7F7F"/>
              </a:solidFill>
            </a:endParaRPr>
          </a:p>
          <a:p>
            <a:pPr indent="-342900" lvl="0" marL="457200" rtl="0" algn="l">
              <a:lnSpc>
                <a:spcPct val="150000"/>
              </a:lnSpc>
              <a:spcBef>
                <a:spcPts val="0"/>
              </a:spcBef>
              <a:spcAft>
                <a:spcPts val="0"/>
              </a:spcAft>
              <a:buSzPts val="1800"/>
              <a:buChar char="●"/>
            </a:pPr>
            <a:r>
              <a:rPr lang="en" sz="1600">
                <a:solidFill>
                  <a:srgbClr val="5F6368"/>
                </a:solidFill>
                <a:highlight>
                  <a:srgbClr val="FFFFFF"/>
                </a:highlight>
              </a:rPr>
              <a:t>Natural language processing (NLP) uses machine learning to reveal the structure and meaning of text.</a:t>
            </a:r>
            <a:r>
              <a:rPr lang="en" sz="1350">
                <a:solidFill>
                  <a:srgbClr val="5F6368"/>
                </a:solidFill>
                <a:highlight>
                  <a:srgbClr val="FFFFFF"/>
                </a:highlight>
                <a:latin typeface="Roboto"/>
                <a:ea typeface="Roboto"/>
                <a:cs typeface="Roboto"/>
                <a:sym typeface="Roboto"/>
              </a:rPr>
              <a:t> We use NLP to detect what the user is speaking , which is then converted to text.</a:t>
            </a:r>
            <a:r>
              <a:rPr lang="en" sz="1650">
                <a:solidFill>
                  <a:srgbClr val="7F7F7F"/>
                </a:solidFill>
              </a:rPr>
              <a:t> </a:t>
            </a:r>
            <a:endParaRPr sz="1650">
              <a:solidFill>
                <a:srgbClr val="7F7F7F"/>
              </a:solidFill>
            </a:endParaRPr>
          </a:p>
          <a:p>
            <a:pPr indent="-342900" lvl="0" marL="457200" rtl="0" algn="l">
              <a:lnSpc>
                <a:spcPct val="150000"/>
              </a:lnSpc>
              <a:spcBef>
                <a:spcPts val="0"/>
              </a:spcBef>
              <a:spcAft>
                <a:spcPts val="0"/>
              </a:spcAft>
              <a:buClr>
                <a:srgbClr val="5F6368"/>
              </a:buClr>
              <a:buSzPts val="1800"/>
              <a:buChar char="●"/>
            </a:pPr>
            <a:r>
              <a:rPr lang="en" sz="1350">
                <a:solidFill>
                  <a:srgbClr val="5F6368"/>
                </a:solidFill>
                <a:highlight>
                  <a:srgbClr val="FFFFFF"/>
                </a:highlight>
                <a:latin typeface="Roboto"/>
                <a:ea typeface="Roboto"/>
                <a:cs typeface="Roboto"/>
                <a:sym typeface="Roboto"/>
              </a:rPr>
              <a:t>Wit.ai is an open source chatbox framework .It can parse the text and return informed responses.</a:t>
            </a:r>
            <a:r>
              <a:rPr lang="en" sz="700">
                <a:solidFill>
                  <a:srgbClr val="5F6368"/>
                </a:solidFill>
                <a:latin typeface="Times New Roman"/>
                <a:ea typeface="Times New Roman"/>
                <a:cs typeface="Times New Roman"/>
                <a:sym typeface="Times New Roman"/>
              </a:rPr>
              <a:t>      </a:t>
            </a:r>
            <a:endParaRPr sz="700">
              <a:solidFill>
                <a:srgbClr val="5F6368"/>
              </a:solidFill>
              <a:latin typeface="Times New Roman"/>
              <a:ea typeface="Times New Roman"/>
              <a:cs typeface="Times New Roman"/>
              <a:sym typeface="Times New Roman"/>
            </a:endParaRPr>
          </a:p>
          <a:p>
            <a:pPr indent="-342900" lvl="0" marL="457200" rtl="0" algn="l">
              <a:lnSpc>
                <a:spcPct val="150000"/>
              </a:lnSpc>
              <a:spcBef>
                <a:spcPts val="0"/>
              </a:spcBef>
              <a:spcAft>
                <a:spcPts val="0"/>
              </a:spcAft>
              <a:buSzPts val="1800"/>
              <a:buChar char="●"/>
            </a:pPr>
            <a:r>
              <a:rPr lang="en" sz="1350">
                <a:solidFill>
                  <a:srgbClr val="5F6368"/>
                </a:solidFill>
                <a:highlight>
                  <a:srgbClr val="FFFFFF"/>
                </a:highlight>
                <a:latin typeface="Roboto"/>
                <a:ea typeface="Roboto"/>
                <a:cs typeface="Roboto"/>
                <a:sym typeface="Roboto"/>
              </a:rPr>
              <a:t>In case of </a:t>
            </a:r>
            <a:r>
              <a:rPr lang="en" sz="1650">
                <a:solidFill>
                  <a:srgbClr val="7F7F7F"/>
                </a:solidFill>
              </a:rPr>
              <a:t>“Tell Me A Joke” , Wit.ai will analyze the text and find the keyword ‘joke’, this will be used to fetch the joke from the python library.</a:t>
            </a:r>
            <a:r>
              <a:rPr lang="en" sz="1000">
                <a:solidFill>
                  <a:srgbClr val="7F7F7F"/>
                </a:solidFill>
                <a:latin typeface="Arial"/>
                <a:ea typeface="Arial"/>
                <a:cs typeface="Arial"/>
                <a:sym typeface="Arial"/>
              </a:rPr>
              <a:t>·</a:t>
            </a:r>
            <a:r>
              <a:rPr lang="en" sz="700">
                <a:solidFill>
                  <a:srgbClr val="7F7F7F"/>
                </a:solidFill>
                <a:latin typeface="Times New Roman"/>
                <a:ea typeface="Times New Roman"/>
                <a:cs typeface="Times New Roman"/>
                <a:sym typeface="Times New Roman"/>
              </a:rPr>
              <a:t>      </a:t>
            </a:r>
            <a:endParaRPr sz="700">
              <a:solidFill>
                <a:srgbClr val="7F7F7F"/>
              </a:solidFill>
              <a:latin typeface="Times New Roman"/>
              <a:ea typeface="Times New Roman"/>
              <a:cs typeface="Times New Roman"/>
              <a:sym typeface="Times New Roman"/>
            </a:endParaRPr>
          </a:p>
          <a:p>
            <a:pPr indent="-333375" lvl="0" marL="457200" rtl="0" algn="l">
              <a:lnSpc>
                <a:spcPct val="150000"/>
              </a:lnSpc>
              <a:spcBef>
                <a:spcPts val="0"/>
              </a:spcBef>
              <a:spcAft>
                <a:spcPts val="0"/>
              </a:spcAft>
              <a:buClr>
                <a:srgbClr val="7F7F7F"/>
              </a:buClr>
              <a:buSzPts val="1650"/>
              <a:buChar char="●"/>
            </a:pPr>
            <a:r>
              <a:rPr lang="en" sz="1650">
                <a:solidFill>
                  <a:srgbClr val="7F7F7F"/>
                </a:solidFill>
              </a:rPr>
              <a:t>Google NLP’s text to speech converter will be used to play the joke as audio.</a:t>
            </a:r>
            <a:endParaRPr sz="1650">
              <a:solidFill>
                <a:srgbClr val="7F7F7F"/>
              </a:solidFill>
            </a:endParaRPr>
          </a:p>
          <a:p>
            <a:pPr indent="0" lvl="0" marL="914400" rtl="0" algn="l">
              <a:lnSpc>
                <a:spcPct val="150000"/>
              </a:lnSpc>
              <a:spcBef>
                <a:spcPts val="1200"/>
              </a:spcBef>
              <a:spcAft>
                <a:spcPts val="1200"/>
              </a:spcAft>
              <a:buNone/>
            </a:pPr>
            <a:r>
              <a:t/>
            </a:r>
            <a:endParaRPr sz="1629"/>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4"/>
          <p:cNvSpPr txBox="1"/>
          <p:nvPr>
            <p:ph type="title"/>
          </p:nvPr>
        </p:nvSpPr>
        <p:spPr>
          <a:xfrm>
            <a:off x="311700" y="445025"/>
            <a:ext cx="85206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Modules</a:t>
            </a:r>
            <a:endParaRPr/>
          </a:p>
        </p:txBody>
      </p:sp>
      <p:sp>
        <p:nvSpPr>
          <p:cNvPr id="140" name="Google Shape;140;p24"/>
          <p:cNvSpPr txBox="1"/>
          <p:nvPr>
            <p:ph idx="1" type="body"/>
          </p:nvPr>
        </p:nvSpPr>
        <p:spPr>
          <a:xfrm>
            <a:off x="1202750" y="1373275"/>
            <a:ext cx="7030500" cy="3606900"/>
          </a:xfrm>
          <a:prstGeom prst="rect">
            <a:avLst/>
          </a:prstGeom>
        </p:spPr>
        <p:txBody>
          <a:bodyPr anchorCtr="0" anchor="t" bIns="91425" lIns="91425" spcFirstLastPara="1" rIns="91425" wrap="square" tIns="91425">
            <a:noAutofit/>
          </a:bodyPr>
          <a:lstStyle/>
          <a:p>
            <a:pPr indent="-332105" lvl="0" marL="457200" rtl="0" algn="just">
              <a:lnSpc>
                <a:spcPct val="150000"/>
              </a:lnSpc>
              <a:spcBef>
                <a:spcPts val="0"/>
              </a:spcBef>
              <a:spcAft>
                <a:spcPts val="0"/>
              </a:spcAft>
              <a:buSzPts val="1630"/>
              <a:buChar char="●"/>
            </a:pPr>
            <a:r>
              <a:rPr lang="en" sz="1629"/>
              <a:t>JARVIS! : </a:t>
            </a:r>
            <a:r>
              <a:rPr lang="en" sz="1650">
                <a:solidFill>
                  <a:srgbClr val="7F7F7F"/>
                </a:solidFill>
              </a:rPr>
              <a:t>This module is used for activating the mirror. When the user stands in front of the mirror and says the hotkey “JARVIS!” , the mirror is triggered and responds to user by greeting them with “Good Morning Tony” etc.</a:t>
            </a:r>
            <a:endParaRPr sz="1650">
              <a:solidFill>
                <a:srgbClr val="7F7F7F"/>
              </a:solidFill>
            </a:endParaRPr>
          </a:p>
          <a:p>
            <a:pPr indent="-332105" lvl="0" marL="457200" rtl="0" algn="l">
              <a:spcBef>
                <a:spcPts val="0"/>
              </a:spcBef>
              <a:spcAft>
                <a:spcPts val="0"/>
              </a:spcAft>
              <a:buSzPts val="1630"/>
              <a:buChar char="●"/>
            </a:pPr>
            <a:r>
              <a:rPr lang="en" sz="1650">
                <a:solidFill>
                  <a:srgbClr val="7F7F7F"/>
                </a:solidFill>
              </a:rPr>
              <a:t>“JARVIS” is the system’s wake up phrase . The mirror is always in listening mode through the mic. When user utters the phrase , the mirror catches it and verifies on Google Cloud. Then the mirror gives the appropriate greeting to user.</a:t>
            </a:r>
            <a:endParaRPr sz="1650">
              <a:solidFill>
                <a:srgbClr val="7F7F7F"/>
              </a:solidFill>
            </a:endParaRPr>
          </a:p>
          <a:p>
            <a:pPr indent="0" lvl="0" marL="457200" rtl="0" algn="just">
              <a:lnSpc>
                <a:spcPct val="150000"/>
              </a:lnSpc>
              <a:spcBef>
                <a:spcPts val="1200"/>
              </a:spcBef>
              <a:spcAft>
                <a:spcPts val="1200"/>
              </a:spcAft>
              <a:buNone/>
            </a:pPr>
            <a:r>
              <a:t/>
            </a:r>
            <a:endParaRPr sz="1629"/>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5"/>
          <p:cNvSpPr txBox="1"/>
          <p:nvPr>
            <p:ph idx="1" type="body"/>
          </p:nvPr>
        </p:nvSpPr>
        <p:spPr>
          <a:xfrm>
            <a:off x="311700" y="562800"/>
            <a:ext cx="8520600" cy="1398900"/>
          </a:xfrm>
          <a:prstGeom prst="rect">
            <a:avLst/>
          </a:prstGeom>
        </p:spPr>
        <p:txBody>
          <a:bodyPr anchorCtr="0" anchor="t" bIns="91425" lIns="91425" spcFirstLastPara="1" rIns="91425" wrap="square" tIns="91425">
            <a:normAutofit/>
          </a:bodyPr>
          <a:lstStyle/>
          <a:p>
            <a:pPr indent="0" lvl="0" marL="0" rtl="0" algn="just">
              <a:lnSpc>
                <a:spcPct val="150000"/>
              </a:lnSpc>
              <a:spcBef>
                <a:spcPts val="0"/>
              </a:spcBef>
              <a:spcAft>
                <a:spcPts val="1200"/>
              </a:spcAft>
              <a:buClr>
                <a:schemeClr val="dk2"/>
              </a:buClr>
              <a:buSzPts val="1100"/>
              <a:buFont typeface="Arial"/>
              <a:buNone/>
            </a:pPr>
            <a:r>
              <a:rPr lang="en" sz="1629"/>
              <a:t>Maps: This is the module in which when the user asks for the navigation the mirror will display the maps of specific types like “Hybrid”, “Terrain” and “Satellite”. The mirror will also display the map of specific city.</a:t>
            </a:r>
            <a:endParaRPr/>
          </a:p>
        </p:txBody>
      </p:sp>
      <p:pic>
        <p:nvPicPr>
          <p:cNvPr id="146" name="Google Shape;146;p25"/>
          <p:cNvPicPr preferRelativeResize="0"/>
          <p:nvPr/>
        </p:nvPicPr>
        <p:blipFill>
          <a:blip r:embed="rId3">
            <a:alphaModFix/>
          </a:blip>
          <a:stretch>
            <a:fillRect/>
          </a:stretch>
        </p:blipFill>
        <p:spPr>
          <a:xfrm>
            <a:off x="173600" y="2491400"/>
            <a:ext cx="1308100" cy="1159825"/>
          </a:xfrm>
          <a:prstGeom prst="rect">
            <a:avLst/>
          </a:prstGeom>
          <a:noFill/>
          <a:ln>
            <a:noFill/>
          </a:ln>
        </p:spPr>
      </p:pic>
      <p:sp>
        <p:nvSpPr>
          <p:cNvPr id="147" name="Google Shape;147;p25"/>
          <p:cNvSpPr/>
          <p:nvPr/>
        </p:nvSpPr>
        <p:spPr>
          <a:xfrm>
            <a:off x="1312325" y="3026825"/>
            <a:ext cx="1043100" cy="243300"/>
          </a:xfrm>
          <a:prstGeom prst="rightArrow">
            <a:avLst>
              <a:gd fmla="val 50000" name="adj1"/>
              <a:gd fmla="val 50000" name="adj2"/>
            </a:avLst>
          </a:prstGeom>
          <a:solidFill>
            <a:srgbClr val="A5301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53010"/>
              </a:solidFill>
              <a:highlight>
                <a:srgbClr val="FFFF00"/>
              </a:highlight>
            </a:endParaRPr>
          </a:p>
        </p:txBody>
      </p:sp>
      <p:pic>
        <p:nvPicPr>
          <p:cNvPr id="148" name="Google Shape;148;p25"/>
          <p:cNvPicPr preferRelativeResize="0"/>
          <p:nvPr/>
        </p:nvPicPr>
        <p:blipFill>
          <a:blip r:embed="rId4">
            <a:alphaModFix/>
          </a:blip>
          <a:stretch>
            <a:fillRect/>
          </a:stretch>
        </p:blipFill>
        <p:spPr>
          <a:xfrm>
            <a:off x="2103050" y="2608737"/>
            <a:ext cx="1526226" cy="1079475"/>
          </a:xfrm>
          <a:prstGeom prst="rect">
            <a:avLst/>
          </a:prstGeom>
          <a:noFill/>
          <a:ln>
            <a:noFill/>
          </a:ln>
        </p:spPr>
      </p:pic>
      <p:sp>
        <p:nvSpPr>
          <p:cNvPr id="149" name="Google Shape;149;p25"/>
          <p:cNvSpPr/>
          <p:nvPr/>
        </p:nvSpPr>
        <p:spPr>
          <a:xfrm>
            <a:off x="3411575" y="3026825"/>
            <a:ext cx="1043100" cy="243300"/>
          </a:xfrm>
          <a:prstGeom prst="rightArrow">
            <a:avLst>
              <a:gd fmla="val 50000" name="adj1"/>
              <a:gd fmla="val 50000" name="adj2"/>
            </a:avLst>
          </a:prstGeom>
          <a:solidFill>
            <a:srgbClr val="A5301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53010"/>
              </a:solidFill>
              <a:highlight>
                <a:srgbClr val="FFFF00"/>
              </a:highlight>
            </a:endParaRPr>
          </a:p>
        </p:txBody>
      </p:sp>
      <p:pic>
        <p:nvPicPr>
          <p:cNvPr id="150" name="Google Shape;150;p25"/>
          <p:cNvPicPr preferRelativeResize="0"/>
          <p:nvPr/>
        </p:nvPicPr>
        <p:blipFill>
          <a:blip r:embed="rId5">
            <a:alphaModFix/>
          </a:blip>
          <a:stretch>
            <a:fillRect/>
          </a:stretch>
        </p:blipFill>
        <p:spPr>
          <a:xfrm>
            <a:off x="4643125" y="2746925"/>
            <a:ext cx="1113275" cy="904300"/>
          </a:xfrm>
          <a:prstGeom prst="rect">
            <a:avLst/>
          </a:prstGeom>
          <a:noFill/>
          <a:ln>
            <a:noFill/>
          </a:ln>
        </p:spPr>
      </p:pic>
      <p:sp>
        <p:nvSpPr>
          <p:cNvPr id="151" name="Google Shape;151;p25"/>
          <p:cNvSpPr/>
          <p:nvPr/>
        </p:nvSpPr>
        <p:spPr>
          <a:xfrm>
            <a:off x="5944850" y="3077425"/>
            <a:ext cx="1043100" cy="243300"/>
          </a:xfrm>
          <a:prstGeom prst="rightArrow">
            <a:avLst>
              <a:gd fmla="val 50000" name="adj1"/>
              <a:gd fmla="val 50000" name="adj2"/>
            </a:avLst>
          </a:prstGeom>
          <a:solidFill>
            <a:srgbClr val="A5301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53010"/>
              </a:solidFill>
              <a:highlight>
                <a:srgbClr val="FFFF00"/>
              </a:highlight>
            </a:endParaRPr>
          </a:p>
        </p:txBody>
      </p:sp>
      <p:pic>
        <p:nvPicPr>
          <p:cNvPr id="152" name="Google Shape;152;p25"/>
          <p:cNvPicPr preferRelativeResize="0"/>
          <p:nvPr/>
        </p:nvPicPr>
        <p:blipFill>
          <a:blip r:embed="rId6">
            <a:alphaModFix/>
          </a:blip>
          <a:stretch>
            <a:fillRect/>
          </a:stretch>
        </p:blipFill>
        <p:spPr>
          <a:xfrm>
            <a:off x="7140350" y="2628175"/>
            <a:ext cx="1211826" cy="966624"/>
          </a:xfrm>
          <a:prstGeom prst="rect">
            <a:avLst/>
          </a:prstGeom>
          <a:noFill/>
          <a:ln>
            <a:noFill/>
          </a:ln>
        </p:spPr>
      </p:pic>
      <p:sp>
        <p:nvSpPr>
          <p:cNvPr id="153" name="Google Shape;153;p25"/>
          <p:cNvSpPr txBox="1"/>
          <p:nvPr/>
        </p:nvSpPr>
        <p:spPr>
          <a:xfrm>
            <a:off x="492725" y="3677350"/>
            <a:ext cx="660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Source Sans Pro"/>
                <a:ea typeface="Source Sans Pro"/>
                <a:cs typeface="Source Sans Pro"/>
                <a:sym typeface="Source Sans Pro"/>
              </a:rPr>
              <a:t>USER</a:t>
            </a:r>
            <a:endParaRPr>
              <a:latin typeface="Source Sans Pro"/>
              <a:ea typeface="Source Sans Pro"/>
              <a:cs typeface="Source Sans Pro"/>
              <a:sym typeface="Source Sans Pro"/>
            </a:endParaRPr>
          </a:p>
        </p:txBody>
      </p:sp>
      <p:sp>
        <p:nvSpPr>
          <p:cNvPr id="154" name="Google Shape;154;p25"/>
          <p:cNvSpPr txBox="1"/>
          <p:nvPr/>
        </p:nvSpPr>
        <p:spPr>
          <a:xfrm>
            <a:off x="2567929" y="3677350"/>
            <a:ext cx="8901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Source Sans Pro"/>
                <a:ea typeface="Source Sans Pro"/>
                <a:cs typeface="Source Sans Pro"/>
                <a:sym typeface="Source Sans Pro"/>
              </a:rPr>
              <a:t>Google Cloud speech to text</a:t>
            </a:r>
            <a:endParaRPr>
              <a:latin typeface="Source Sans Pro"/>
              <a:ea typeface="Source Sans Pro"/>
              <a:cs typeface="Source Sans Pro"/>
              <a:sym typeface="Source Sans Pro"/>
            </a:endParaRPr>
          </a:p>
        </p:txBody>
      </p:sp>
      <p:sp>
        <p:nvSpPr>
          <p:cNvPr id="155" name="Google Shape;155;p25"/>
          <p:cNvSpPr txBox="1"/>
          <p:nvPr/>
        </p:nvSpPr>
        <p:spPr>
          <a:xfrm>
            <a:off x="4869300" y="3677350"/>
            <a:ext cx="660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Source Sans Pro"/>
                <a:ea typeface="Source Sans Pro"/>
                <a:cs typeface="Source Sans Pro"/>
                <a:sym typeface="Source Sans Pro"/>
              </a:rPr>
              <a:t>wit.ai</a:t>
            </a:r>
            <a:endParaRPr>
              <a:latin typeface="Source Sans Pro"/>
              <a:ea typeface="Source Sans Pro"/>
              <a:cs typeface="Source Sans Pro"/>
              <a:sym typeface="Source Sans Pro"/>
            </a:endParaRPr>
          </a:p>
        </p:txBody>
      </p:sp>
      <p:sp>
        <p:nvSpPr>
          <p:cNvPr id="156" name="Google Shape;156;p25"/>
          <p:cNvSpPr txBox="1"/>
          <p:nvPr/>
        </p:nvSpPr>
        <p:spPr>
          <a:xfrm>
            <a:off x="7415800" y="3846125"/>
            <a:ext cx="756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Source Sans Pro"/>
                <a:ea typeface="Source Sans Pro"/>
                <a:cs typeface="Source Sans Pro"/>
                <a:sym typeface="Source Sans Pro"/>
              </a:rPr>
              <a:t>Google maps</a:t>
            </a:r>
            <a:endParaRPr>
              <a:latin typeface="Source Sans Pro"/>
              <a:ea typeface="Source Sans Pro"/>
              <a:cs typeface="Source Sans Pro"/>
              <a:sym typeface="Source Sans Pr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6"/>
          <p:cNvSpPr txBox="1"/>
          <p:nvPr>
            <p:ph type="title"/>
          </p:nvPr>
        </p:nvSpPr>
        <p:spPr>
          <a:xfrm>
            <a:off x="311700" y="445025"/>
            <a:ext cx="85206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Modules</a:t>
            </a:r>
            <a:endParaRPr/>
          </a:p>
        </p:txBody>
      </p:sp>
      <p:sp>
        <p:nvSpPr>
          <p:cNvPr id="162" name="Google Shape;162;p26"/>
          <p:cNvSpPr txBox="1"/>
          <p:nvPr>
            <p:ph idx="1" type="body"/>
          </p:nvPr>
        </p:nvSpPr>
        <p:spPr>
          <a:xfrm>
            <a:off x="1324250" y="1068425"/>
            <a:ext cx="7030500" cy="2541600"/>
          </a:xfrm>
          <a:prstGeom prst="rect">
            <a:avLst/>
          </a:prstGeom>
        </p:spPr>
        <p:txBody>
          <a:bodyPr anchorCtr="0" anchor="t" bIns="91425" lIns="91425" spcFirstLastPara="1" rIns="91425" wrap="square" tIns="91425">
            <a:noAutofit/>
          </a:bodyPr>
          <a:lstStyle/>
          <a:p>
            <a:pPr indent="-330200" lvl="0" marL="457200" rtl="0" algn="just">
              <a:lnSpc>
                <a:spcPct val="100000"/>
              </a:lnSpc>
              <a:spcBef>
                <a:spcPts val="0"/>
              </a:spcBef>
              <a:spcAft>
                <a:spcPts val="0"/>
              </a:spcAft>
              <a:buSzPts val="1600"/>
              <a:buChar char="●"/>
            </a:pPr>
            <a:r>
              <a:rPr lang="en" sz="1600"/>
              <a:t>Stock Price: In this module, the user will be able to fetch the stock price whenever he needs it. It will fetch the basic stock price and display different cases scenarios like “High”, “Low”, “Open” and “Close”.  We have used </a:t>
            </a:r>
            <a:r>
              <a:rPr lang="en" sz="1600"/>
              <a:t>open</a:t>
            </a:r>
            <a:r>
              <a:rPr lang="en" sz="1600"/>
              <a:t> source stock price API -EODHD API to get </a:t>
            </a:r>
            <a:r>
              <a:rPr lang="en" sz="1600">
                <a:uFill>
                  <a:noFill/>
                </a:uFill>
                <a:hlinkClick r:id="rId3"/>
              </a:rPr>
              <a:t>Stock Market Prices, Splits and </a:t>
            </a:r>
            <a:r>
              <a:rPr lang="en" sz="1600">
                <a:uFill>
                  <a:noFill/>
                </a:uFill>
                <a:hlinkClick r:id="rId4"/>
              </a:rPr>
              <a:t>Exchanges (Stock Market) Financial APIs</a:t>
            </a:r>
            <a:r>
              <a:rPr lang="en" sz="1600"/>
              <a:t>.</a:t>
            </a:r>
            <a:endParaRPr sz="1600"/>
          </a:p>
          <a:p>
            <a:pPr indent="0" lvl="0" marL="0" rtl="0" algn="just">
              <a:lnSpc>
                <a:spcPct val="150000"/>
              </a:lnSpc>
              <a:spcBef>
                <a:spcPts val="1200"/>
              </a:spcBef>
              <a:spcAft>
                <a:spcPts val="0"/>
              </a:spcAft>
              <a:buNone/>
            </a:pPr>
            <a:r>
              <a:rPr lang="en" sz="1600"/>
              <a:t> </a:t>
            </a:r>
            <a:endParaRPr sz="1600"/>
          </a:p>
          <a:p>
            <a:pPr indent="0" lvl="0" marL="0" rtl="0" algn="just">
              <a:lnSpc>
                <a:spcPct val="150000"/>
              </a:lnSpc>
              <a:spcBef>
                <a:spcPts val="1200"/>
              </a:spcBef>
              <a:spcAft>
                <a:spcPts val="0"/>
              </a:spcAft>
              <a:buNone/>
            </a:pPr>
            <a:r>
              <a:t/>
            </a:r>
            <a:endParaRPr sz="1600"/>
          </a:p>
          <a:p>
            <a:pPr indent="0" lvl="0" marL="0" rtl="0" algn="just">
              <a:lnSpc>
                <a:spcPct val="150000"/>
              </a:lnSpc>
              <a:spcBef>
                <a:spcPts val="1200"/>
              </a:spcBef>
              <a:spcAft>
                <a:spcPts val="0"/>
              </a:spcAft>
              <a:buNone/>
            </a:pPr>
            <a:r>
              <a:t/>
            </a:r>
            <a:endParaRPr sz="1600"/>
          </a:p>
          <a:p>
            <a:pPr indent="0" lvl="0" marL="0" rtl="0" algn="just">
              <a:lnSpc>
                <a:spcPct val="150000"/>
              </a:lnSpc>
              <a:spcBef>
                <a:spcPts val="1200"/>
              </a:spcBef>
              <a:spcAft>
                <a:spcPts val="0"/>
              </a:spcAft>
              <a:buNone/>
            </a:pPr>
            <a:r>
              <a:t/>
            </a:r>
            <a:endParaRPr sz="1600"/>
          </a:p>
          <a:p>
            <a:pPr indent="0" lvl="0" marL="0" rtl="0" algn="just">
              <a:lnSpc>
                <a:spcPct val="150000"/>
              </a:lnSpc>
              <a:spcBef>
                <a:spcPts val="1200"/>
              </a:spcBef>
              <a:spcAft>
                <a:spcPts val="0"/>
              </a:spcAft>
              <a:buNone/>
            </a:pPr>
            <a:r>
              <a:t/>
            </a:r>
            <a:endParaRPr sz="1600"/>
          </a:p>
          <a:p>
            <a:pPr indent="0" lvl="0" marL="0" rtl="0" algn="just">
              <a:lnSpc>
                <a:spcPct val="150000"/>
              </a:lnSpc>
              <a:spcBef>
                <a:spcPts val="1200"/>
              </a:spcBef>
              <a:spcAft>
                <a:spcPts val="0"/>
              </a:spcAft>
              <a:buNone/>
            </a:pPr>
            <a:r>
              <a:t/>
            </a:r>
            <a:endParaRPr sz="1600"/>
          </a:p>
          <a:p>
            <a:pPr indent="0" lvl="0" marL="0" rtl="0" algn="just">
              <a:lnSpc>
                <a:spcPct val="100000"/>
              </a:lnSpc>
              <a:spcBef>
                <a:spcPts val="1200"/>
              </a:spcBef>
              <a:spcAft>
                <a:spcPts val="1200"/>
              </a:spcAft>
              <a:buNone/>
            </a:pPr>
            <a:r>
              <a:t/>
            </a:r>
            <a:endParaRPr sz="1600"/>
          </a:p>
        </p:txBody>
      </p:sp>
      <p:pic>
        <p:nvPicPr>
          <p:cNvPr id="163" name="Google Shape;163;p26"/>
          <p:cNvPicPr preferRelativeResize="0"/>
          <p:nvPr/>
        </p:nvPicPr>
        <p:blipFill rotWithShape="1">
          <a:blip r:embed="rId5">
            <a:alphaModFix/>
          </a:blip>
          <a:srcRect b="6649" l="0" r="0" t="-6650"/>
          <a:stretch/>
        </p:blipFill>
        <p:spPr>
          <a:xfrm>
            <a:off x="1922925" y="2571750"/>
            <a:ext cx="6431827" cy="20102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27"/>
          <p:cNvSpPr txBox="1"/>
          <p:nvPr>
            <p:ph type="title"/>
          </p:nvPr>
        </p:nvSpPr>
        <p:spPr>
          <a:xfrm>
            <a:off x="311700" y="445025"/>
            <a:ext cx="85206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69" name="Google Shape;169;p2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8"/>
          <p:cNvSpPr txBox="1"/>
          <p:nvPr>
            <p:ph type="title"/>
          </p:nvPr>
        </p:nvSpPr>
        <p:spPr>
          <a:xfrm>
            <a:off x="311700" y="445025"/>
            <a:ext cx="85206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Modules</a:t>
            </a:r>
            <a:endParaRPr/>
          </a:p>
        </p:txBody>
      </p:sp>
      <p:sp>
        <p:nvSpPr>
          <p:cNvPr id="175" name="Google Shape;175;p2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30200" lvl="0" marL="457200" rtl="0" algn="just">
              <a:lnSpc>
                <a:spcPct val="100000"/>
              </a:lnSpc>
              <a:spcBef>
                <a:spcPts val="0"/>
              </a:spcBef>
              <a:spcAft>
                <a:spcPts val="0"/>
              </a:spcAft>
              <a:buSzPts val="1600"/>
              <a:buChar char="●"/>
            </a:pPr>
            <a:r>
              <a:rPr lang="en" sz="1600"/>
              <a:t>Weather: In this module the  user will be able to fetch the weather. The weather will be available for every specific city. The user will be able to fetch the forecast for the next three to seven days. Here we are using meteomatics open source api key to get weather data.In order to access weather data from the API as convenient as possible, Meteomatics offers sample code and open source Python modules for the easy retrieval of any type of weather data.</a:t>
            </a:r>
            <a:endParaRPr sz="1600"/>
          </a:p>
          <a:p>
            <a:pPr indent="0" lvl="0" marL="457200" rtl="0" algn="just">
              <a:lnSpc>
                <a:spcPct val="100000"/>
              </a:lnSpc>
              <a:spcBef>
                <a:spcPts val="1200"/>
              </a:spcBef>
              <a:spcAft>
                <a:spcPts val="0"/>
              </a:spcAft>
              <a:buNone/>
            </a:pPr>
            <a:r>
              <a:rPr lang="en" sz="1600"/>
              <a:t>According to the REST standard, data can be queried using HTTP-GET or HTTP-POST requests from api.meteomatics.com. A request can be constructed using the format:</a:t>
            </a:r>
            <a:endParaRPr sz="1050">
              <a:solidFill>
                <a:srgbClr val="003652"/>
              </a:solidFill>
              <a:latin typeface="Roboto"/>
              <a:ea typeface="Roboto"/>
              <a:cs typeface="Roboto"/>
              <a:sym typeface="Roboto"/>
            </a:endParaRPr>
          </a:p>
          <a:p>
            <a:pPr indent="0" lvl="0" marL="457200" rtl="0" algn="just">
              <a:lnSpc>
                <a:spcPct val="100000"/>
              </a:lnSpc>
              <a:spcBef>
                <a:spcPts val="1200"/>
              </a:spcBef>
              <a:spcAft>
                <a:spcPts val="0"/>
              </a:spcAft>
              <a:buNone/>
            </a:pPr>
            <a:r>
              <a:rPr b="1" lang="en" sz="1050">
                <a:solidFill>
                  <a:srgbClr val="003652"/>
                </a:solidFill>
                <a:latin typeface="Courier New"/>
                <a:ea typeface="Courier New"/>
                <a:cs typeface="Courier New"/>
                <a:sym typeface="Courier New"/>
              </a:rPr>
              <a:t>https://api.meteomatics.com/&lt;validdatetime&gt;/&lt;parameters&gt;/&lt;location&gt;/&lt;format&gt;?&lt;optionals&gt;</a:t>
            </a:r>
            <a:endParaRPr b="1" sz="1050">
              <a:solidFill>
                <a:srgbClr val="003652"/>
              </a:solidFill>
              <a:latin typeface="Courier New"/>
              <a:ea typeface="Courier New"/>
              <a:cs typeface="Courier New"/>
              <a:sym typeface="Courier New"/>
            </a:endParaRPr>
          </a:p>
          <a:p>
            <a:pPr indent="0" lvl="0" marL="457200" rtl="0" algn="just">
              <a:lnSpc>
                <a:spcPct val="100000"/>
              </a:lnSpc>
              <a:spcBef>
                <a:spcPts val="1200"/>
              </a:spcBef>
              <a:spcAft>
                <a:spcPts val="1200"/>
              </a:spcAft>
              <a:buNone/>
            </a:pPr>
            <a:r>
              <a:rPr b="1" lang="en" sz="1050">
                <a:solidFill>
                  <a:srgbClr val="003652"/>
                </a:solidFill>
                <a:latin typeface="Roboto"/>
                <a:ea typeface="Roboto"/>
                <a:cs typeface="Roboto"/>
                <a:sym typeface="Roboto"/>
              </a:rPr>
              <a:t>Example</a:t>
            </a:r>
            <a:r>
              <a:rPr lang="en" sz="1050">
                <a:solidFill>
                  <a:srgbClr val="003652"/>
                </a:solidFill>
                <a:latin typeface="Roboto"/>
                <a:ea typeface="Roboto"/>
                <a:cs typeface="Roboto"/>
                <a:sym typeface="Roboto"/>
              </a:rPr>
              <a:t>: </a:t>
            </a:r>
            <a:r>
              <a:rPr lang="en" sz="1050" u="sng">
                <a:solidFill>
                  <a:schemeClr val="hlink"/>
                </a:solidFill>
                <a:latin typeface="Roboto"/>
                <a:ea typeface="Roboto"/>
                <a:cs typeface="Roboto"/>
                <a:sym typeface="Roboto"/>
                <a:hlinkClick r:id="rId3"/>
              </a:rPr>
              <a:t>https://api.meteomatics.com/2022-11-09T00:00:00ZP1D:PT1H/t_2m:C,relative_humidity_2m:p/47.4245,9.3767/html?model=mix</a:t>
            </a:r>
            <a:endParaRPr sz="16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9"/>
          <p:cNvSpPr txBox="1"/>
          <p:nvPr>
            <p:ph type="title"/>
          </p:nvPr>
        </p:nvSpPr>
        <p:spPr>
          <a:xfrm>
            <a:off x="311700" y="445025"/>
            <a:ext cx="8520600" cy="623400"/>
          </a:xfrm>
          <a:prstGeom prst="rect">
            <a:avLst/>
          </a:prstGeom>
        </p:spPr>
        <p:txBody>
          <a:bodyPr anchorCtr="0" anchor="t" bIns="91425" lIns="91425" spcFirstLastPara="1" rIns="91425" wrap="square" tIns="91425">
            <a:normAutofit fontScale="90000"/>
          </a:bodyPr>
          <a:lstStyle/>
          <a:p>
            <a:pPr indent="0" lvl="0" marL="0" rtl="0" algn="just">
              <a:lnSpc>
                <a:spcPct val="150000"/>
              </a:lnSpc>
              <a:spcBef>
                <a:spcPts val="0"/>
              </a:spcBef>
              <a:spcAft>
                <a:spcPts val="1200"/>
              </a:spcAft>
              <a:buNone/>
            </a:pPr>
            <a:r>
              <a:rPr lang="en"/>
              <a:t>Modules</a:t>
            </a:r>
            <a:endParaRPr/>
          </a:p>
        </p:txBody>
      </p:sp>
      <p:sp>
        <p:nvSpPr>
          <p:cNvPr id="181" name="Google Shape;181;p2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25000"/>
          </a:bodyPr>
          <a:lstStyle/>
          <a:p>
            <a:pPr indent="-325803" lvl="0" marL="457200" rtl="0" algn="just">
              <a:lnSpc>
                <a:spcPct val="150000"/>
              </a:lnSpc>
              <a:spcBef>
                <a:spcPts val="0"/>
              </a:spcBef>
              <a:spcAft>
                <a:spcPts val="0"/>
              </a:spcAft>
              <a:buSzPct val="100000"/>
              <a:buChar char="●"/>
            </a:pPr>
            <a:r>
              <a:rPr lang="en" sz="6123"/>
              <a:t>Reminders : One can ask the mirror to display reminders for any day, following which the  reminders would be displayed on the mirror and the same would be conveyed through the speaker.</a:t>
            </a:r>
            <a:endParaRPr sz="6123"/>
          </a:p>
          <a:p>
            <a:pPr indent="-325803" lvl="0" marL="457200" rtl="0" algn="just">
              <a:lnSpc>
                <a:spcPct val="150000"/>
              </a:lnSpc>
              <a:spcBef>
                <a:spcPts val="0"/>
              </a:spcBef>
              <a:spcAft>
                <a:spcPts val="0"/>
              </a:spcAft>
              <a:buSzPct val="100000"/>
              <a:buChar char="●"/>
            </a:pPr>
            <a:r>
              <a:rPr lang="en" sz="6123"/>
              <a:t>Google Calendar API will be integrated  to Electron User Interface and this will enable user to view reminder.</a:t>
            </a:r>
            <a:endParaRPr sz="6123"/>
          </a:p>
          <a:p>
            <a:pPr indent="-325803" lvl="0" marL="457200" rtl="0" algn="just">
              <a:lnSpc>
                <a:spcPct val="150000"/>
              </a:lnSpc>
              <a:spcBef>
                <a:spcPts val="0"/>
              </a:spcBef>
              <a:spcAft>
                <a:spcPts val="0"/>
              </a:spcAft>
              <a:buSzPct val="100000"/>
              <a:buChar char="●"/>
            </a:pPr>
            <a:r>
              <a:rPr lang="en" sz="6123"/>
              <a:t>When the user asks “ Show me reminder” - the Google speech to text convertor and wit.ai parsing will be used to detect and analyze the user request.</a:t>
            </a:r>
            <a:endParaRPr sz="6123"/>
          </a:p>
          <a:p>
            <a:pPr indent="0" lvl="0" marL="457200" rtl="0" algn="just">
              <a:lnSpc>
                <a:spcPct val="150000"/>
              </a:lnSpc>
              <a:spcBef>
                <a:spcPts val="1200"/>
              </a:spcBef>
              <a:spcAft>
                <a:spcPts val="0"/>
              </a:spcAft>
              <a:buNone/>
            </a:pPr>
            <a:r>
              <a:t/>
            </a:r>
            <a:endParaRPr sz="1600"/>
          </a:p>
          <a:p>
            <a:pPr indent="0" lvl="0" marL="457200" rtl="0" algn="just">
              <a:lnSpc>
                <a:spcPct val="150000"/>
              </a:lnSpc>
              <a:spcBef>
                <a:spcPts val="1200"/>
              </a:spcBef>
              <a:spcAft>
                <a:spcPts val="0"/>
              </a:spcAft>
              <a:buNone/>
            </a:pPr>
            <a:r>
              <a:t/>
            </a:r>
            <a:endParaRPr sz="1600"/>
          </a:p>
          <a:p>
            <a:pPr indent="0" lvl="0" marL="0" rtl="0" algn="l">
              <a:spcBef>
                <a:spcPts val="1200"/>
              </a:spcBef>
              <a:spcAft>
                <a:spcPts val="120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30"/>
          <p:cNvSpPr txBox="1"/>
          <p:nvPr>
            <p:ph type="title"/>
          </p:nvPr>
        </p:nvSpPr>
        <p:spPr>
          <a:xfrm>
            <a:off x="311700" y="445025"/>
            <a:ext cx="8520600" cy="623400"/>
          </a:xfrm>
          <a:prstGeom prst="rect">
            <a:avLst/>
          </a:prstGeom>
        </p:spPr>
        <p:txBody>
          <a:bodyPr anchorCtr="0" anchor="t" bIns="91425" lIns="91425" spcFirstLastPara="1" rIns="91425" wrap="square" tIns="91425">
            <a:normAutofit fontScale="90000"/>
          </a:bodyPr>
          <a:lstStyle/>
          <a:p>
            <a:pPr indent="0" lvl="0" marL="0" rtl="0" algn="just">
              <a:lnSpc>
                <a:spcPct val="150000"/>
              </a:lnSpc>
              <a:spcBef>
                <a:spcPts val="0"/>
              </a:spcBef>
              <a:spcAft>
                <a:spcPts val="1200"/>
              </a:spcAft>
              <a:buNone/>
            </a:pPr>
            <a:r>
              <a:rPr lang="en"/>
              <a:t>Modules </a:t>
            </a:r>
            <a:endParaRPr/>
          </a:p>
        </p:txBody>
      </p:sp>
      <p:sp>
        <p:nvSpPr>
          <p:cNvPr id="187" name="Google Shape;187;p30"/>
          <p:cNvSpPr txBox="1"/>
          <p:nvPr>
            <p:ph idx="1" type="body"/>
          </p:nvPr>
        </p:nvSpPr>
        <p:spPr>
          <a:xfrm>
            <a:off x="544425" y="924475"/>
            <a:ext cx="7680300" cy="2541600"/>
          </a:xfrm>
          <a:prstGeom prst="rect">
            <a:avLst/>
          </a:prstGeom>
        </p:spPr>
        <p:txBody>
          <a:bodyPr anchorCtr="0" anchor="t" bIns="91425" lIns="91425" spcFirstLastPara="1" rIns="91425" wrap="square" tIns="91425">
            <a:noAutofit/>
          </a:bodyPr>
          <a:lstStyle/>
          <a:p>
            <a:pPr indent="0" lvl="0" marL="457200" rtl="0" algn="l">
              <a:lnSpc>
                <a:spcPct val="105000"/>
              </a:lnSpc>
              <a:spcBef>
                <a:spcPts val="0"/>
              </a:spcBef>
              <a:spcAft>
                <a:spcPts val="0"/>
              </a:spcAft>
              <a:buSzPts val="852"/>
              <a:buNone/>
            </a:pPr>
            <a:r>
              <a:rPr lang="en" sz="1600"/>
              <a:t> </a:t>
            </a:r>
            <a:endParaRPr sz="1600"/>
          </a:p>
          <a:p>
            <a:pPr indent="0" lvl="0" marL="0" rtl="0" algn="just">
              <a:lnSpc>
                <a:spcPct val="150000"/>
              </a:lnSpc>
              <a:spcBef>
                <a:spcPts val="1200"/>
              </a:spcBef>
              <a:spcAft>
                <a:spcPts val="0"/>
              </a:spcAft>
              <a:buNone/>
            </a:pPr>
            <a:r>
              <a:rPr lang="en" sz="1600"/>
              <a:t>Currency Converter: In this module the user will be able to convert currencies and we use ‘Fixer’ open source currency convertor API for this, it returns data in JSON format which can be easily parsed using Python.</a:t>
            </a:r>
            <a:endParaRPr sz="1600"/>
          </a:p>
          <a:p>
            <a:pPr indent="0" lvl="0" marL="0" rtl="0" algn="just">
              <a:lnSpc>
                <a:spcPct val="150000"/>
              </a:lnSpc>
              <a:spcBef>
                <a:spcPts val="1200"/>
              </a:spcBef>
              <a:spcAft>
                <a:spcPts val="0"/>
              </a:spcAft>
              <a:buNone/>
            </a:pPr>
            <a:r>
              <a:t/>
            </a:r>
            <a:endParaRPr sz="1600"/>
          </a:p>
          <a:p>
            <a:pPr indent="0" lvl="0" marL="457200" rtl="0" algn="just">
              <a:lnSpc>
                <a:spcPct val="150000"/>
              </a:lnSpc>
              <a:spcBef>
                <a:spcPts val="1200"/>
              </a:spcBef>
              <a:spcAft>
                <a:spcPts val="0"/>
              </a:spcAft>
              <a:buNone/>
            </a:pPr>
            <a:r>
              <a:t/>
            </a:r>
            <a:endParaRPr sz="1600"/>
          </a:p>
          <a:p>
            <a:pPr indent="0" lvl="0" marL="457200" rtl="0" algn="just">
              <a:lnSpc>
                <a:spcPct val="150000"/>
              </a:lnSpc>
              <a:spcBef>
                <a:spcPts val="1200"/>
              </a:spcBef>
              <a:spcAft>
                <a:spcPts val="1200"/>
              </a:spcAft>
              <a:buNone/>
            </a:pPr>
            <a:r>
              <a:t/>
            </a:r>
            <a:endParaRPr sz="1600"/>
          </a:p>
        </p:txBody>
      </p:sp>
      <p:pic>
        <p:nvPicPr>
          <p:cNvPr id="188" name="Google Shape;188;p30"/>
          <p:cNvPicPr preferRelativeResize="0"/>
          <p:nvPr/>
        </p:nvPicPr>
        <p:blipFill>
          <a:blip r:embed="rId3">
            <a:alphaModFix/>
          </a:blip>
          <a:stretch>
            <a:fillRect/>
          </a:stretch>
        </p:blipFill>
        <p:spPr>
          <a:xfrm>
            <a:off x="544425" y="2850813"/>
            <a:ext cx="3409950" cy="1781175"/>
          </a:xfrm>
          <a:prstGeom prst="rect">
            <a:avLst/>
          </a:prstGeom>
          <a:noFill/>
          <a:ln>
            <a:noFill/>
          </a:ln>
        </p:spPr>
      </p:pic>
      <p:pic>
        <p:nvPicPr>
          <p:cNvPr id="189" name="Google Shape;189;p30"/>
          <p:cNvPicPr preferRelativeResize="0"/>
          <p:nvPr/>
        </p:nvPicPr>
        <p:blipFill>
          <a:blip r:embed="rId4">
            <a:alphaModFix/>
          </a:blip>
          <a:stretch>
            <a:fillRect/>
          </a:stretch>
        </p:blipFill>
        <p:spPr>
          <a:xfrm>
            <a:off x="4572000" y="2850825"/>
            <a:ext cx="4143375" cy="22926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31"/>
          <p:cNvSpPr txBox="1"/>
          <p:nvPr>
            <p:ph type="title"/>
          </p:nvPr>
        </p:nvSpPr>
        <p:spPr>
          <a:xfrm>
            <a:off x="311700" y="445025"/>
            <a:ext cx="85206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Future Scope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95" name="Google Shape;195;p3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We Can add a VR model in which this mirror shows user how they are looking in </a:t>
            </a:r>
            <a:r>
              <a:rPr lang="en"/>
              <a:t>particular</a:t>
            </a:r>
            <a:r>
              <a:rPr lang="en"/>
              <a:t> clothing. This use case is for big shopping malls in which brands can put mirrors for </a:t>
            </a:r>
            <a:r>
              <a:rPr lang="en"/>
              <a:t>customers</a:t>
            </a:r>
            <a:r>
              <a:rPr lang="en"/>
              <a:t>.</a:t>
            </a:r>
            <a:endParaRPr/>
          </a:p>
          <a:p>
            <a:pPr indent="-342900" lvl="0" marL="457200" rtl="0" algn="l">
              <a:spcBef>
                <a:spcPts val="0"/>
              </a:spcBef>
              <a:spcAft>
                <a:spcPts val="0"/>
              </a:spcAft>
              <a:buSzPts val="1800"/>
              <a:buChar char="●"/>
            </a:pPr>
            <a:r>
              <a:rPr lang="en"/>
              <a:t>For further expansion  we thought about Gesture enabled operation in mirror for example with simple hand motion user can interact between multiple screens.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4"/>
          <p:cNvSpPr txBox="1"/>
          <p:nvPr>
            <p:ph type="title"/>
          </p:nvPr>
        </p:nvSpPr>
        <p:spPr>
          <a:xfrm>
            <a:off x="311700" y="445025"/>
            <a:ext cx="85206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72" name="Google Shape;72;p14"/>
          <p:cNvSpPr txBox="1"/>
          <p:nvPr>
            <p:ph idx="1" type="body"/>
          </p:nvPr>
        </p:nvSpPr>
        <p:spPr>
          <a:xfrm>
            <a:off x="1247775" y="1255075"/>
            <a:ext cx="7030500" cy="3299100"/>
          </a:xfrm>
          <a:prstGeom prst="rect">
            <a:avLst/>
          </a:prstGeom>
        </p:spPr>
        <p:txBody>
          <a:bodyPr anchorCtr="0" anchor="t" bIns="91425" lIns="91425" spcFirstLastPara="1" rIns="91425" wrap="square" tIns="91425">
            <a:normAutofit/>
          </a:bodyPr>
          <a:lstStyle/>
          <a:p>
            <a:pPr indent="0" lvl="0" marL="457200" marR="0" rtl="0" algn="l">
              <a:lnSpc>
                <a:spcPct val="115000"/>
              </a:lnSpc>
              <a:spcBef>
                <a:spcPts val="0"/>
              </a:spcBef>
              <a:spcAft>
                <a:spcPts val="1200"/>
              </a:spcAft>
              <a:buNone/>
            </a:pPr>
            <a:r>
              <a:t/>
            </a:r>
            <a:endParaRPr sz="1700"/>
          </a:p>
        </p:txBody>
      </p:sp>
      <p:pic>
        <p:nvPicPr>
          <p:cNvPr id="73" name="Google Shape;73;p14"/>
          <p:cNvPicPr preferRelativeResize="0"/>
          <p:nvPr/>
        </p:nvPicPr>
        <p:blipFill>
          <a:blip r:embed="rId3">
            <a:alphaModFix/>
          </a:blip>
          <a:stretch>
            <a:fillRect/>
          </a:stretch>
        </p:blipFill>
        <p:spPr>
          <a:xfrm>
            <a:off x="6210850" y="1068425"/>
            <a:ext cx="2857499" cy="3485752"/>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32"/>
          <p:cNvSpPr txBox="1"/>
          <p:nvPr>
            <p:ph type="title"/>
          </p:nvPr>
        </p:nvSpPr>
        <p:spPr>
          <a:xfrm>
            <a:off x="311700" y="445025"/>
            <a:ext cx="85206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Conclusion</a:t>
            </a:r>
            <a:endParaRPr/>
          </a:p>
        </p:txBody>
      </p:sp>
      <p:sp>
        <p:nvSpPr>
          <p:cNvPr id="201" name="Google Shape;201;p32"/>
          <p:cNvSpPr txBox="1"/>
          <p:nvPr/>
        </p:nvSpPr>
        <p:spPr>
          <a:xfrm>
            <a:off x="328075" y="1079500"/>
            <a:ext cx="8678400" cy="30216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Source Sans Pro"/>
              <a:buChar char="●"/>
            </a:pPr>
            <a:r>
              <a:rPr lang="en">
                <a:latin typeface="Source Sans Pro"/>
                <a:ea typeface="Source Sans Pro"/>
                <a:cs typeface="Source Sans Pro"/>
                <a:sym typeface="Source Sans Pro"/>
              </a:rPr>
              <a:t>So, dreams about a better future are always filled with gadgets. With the help of Jarvis mirror we are getting accessible interaction with the gadgets. </a:t>
            </a:r>
            <a:br>
              <a:rPr lang="en">
                <a:latin typeface="Source Sans Pro"/>
                <a:ea typeface="Source Sans Pro"/>
                <a:cs typeface="Source Sans Pro"/>
                <a:sym typeface="Source Sans Pro"/>
              </a:rPr>
            </a:br>
            <a:endParaRPr>
              <a:latin typeface="Source Sans Pro"/>
              <a:ea typeface="Source Sans Pro"/>
              <a:cs typeface="Source Sans Pro"/>
              <a:sym typeface="Source Sans Pro"/>
            </a:endParaRPr>
          </a:p>
          <a:p>
            <a:pPr indent="-317500" lvl="0" marL="457200" rtl="0" algn="l">
              <a:spcBef>
                <a:spcPts val="0"/>
              </a:spcBef>
              <a:spcAft>
                <a:spcPts val="0"/>
              </a:spcAft>
              <a:buSzPts val="1400"/>
              <a:buFont typeface="Source Sans Pro"/>
              <a:buChar char="●"/>
            </a:pPr>
            <a:r>
              <a:rPr lang="en">
                <a:latin typeface="Source Sans Pro"/>
                <a:ea typeface="Source Sans Pro"/>
                <a:cs typeface="Source Sans Pro"/>
                <a:sym typeface="Source Sans Pro"/>
              </a:rPr>
              <a:t>All the other mobile gadgets like phones, computers, tablets etc expose the inside of your brain in a way that's bad.  So human beings need something which is not very mobile and yet gives you all the necessary information. The Jarvis mirror is something we can say fulfilled that condition. </a:t>
            </a:r>
            <a:br>
              <a:rPr lang="en">
                <a:latin typeface="Source Sans Pro"/>
                <a:ea typeface="Source Sans Pro"/>
                <a:cs typeface="Source Sans Pro"/>
                <a:sym typeface="Source Sans Pro"/>
              </a:rPr>
            </a:br>
            <a:endParaRPr>
              <a:latin typeface="Source Sans Pro"/>
              <a:ea typeface="Source Sans Pro"/>
              <a:cs typeface="Source Sans Pro"/>
              <a:sym typeface="Source Sans Pro"/>
            </a:endParaRPr>
          </a:p>
          <a:p>
            <a:pPr indent="-317500" lvl="0" marL="457200" rtl="0" algn="l">
              <a:lnSpc>
                <a:spcPct val="115000"/>
              </a:lnSpc>
              <a:spcBef>
                <a:spcPts val="0"/>
              </a:spcBef>
              <a:spcAft>
                <a:spcPts val="0"/>
              </a:spcAft>
              <a:buSzPts val="1400"/>
              <a:buFont typeface="Source Sans Pro"/>
              <a:buChar char="●"/>
            </a:pPr>
            <a:r>
              <a:rPr lang="en">
                <a:latin typeface="Source Sans Pro"/>
                <a:ea typeface="Source Sans Pro"/>
                <a:cs typeface="Source Sans Pro"/>
                <a:sym typeface="Source Sans Pro"/>
              </a:rPr>
              <a:t>It is imperative that JARVIS mirrors are included in the fashion and grooming industry. Furthermore, it is very useful for people with disabilities. It is a very cost-effective product since all open-source libraries have been used. </a:t>
            </a:r>
            <a:endParaRPr>
              <a:latin typeface="Source Sans Pro"/>
              <a:ea typeface="Source Sans Pro"/>
              <a:cs typeface="Source Sans Pro"/>
              <a:sym typeface="Source Sans Pro"/>
            </a:endParaRPr>
          </a:p>
          <a:p>
            <a:pPr indent="0" lvl="0" marL="457200" rtl="0" algn="l">
              <a:spcBef>
                <a:spcPts val="1200"/>
              </a:spcBef>
              <a:spcAft>
                <a:spcPts val="0"/>
              </a:spcAft>
              <a:buNone/>
            </a:pPr>
            <a:r>
              <a:t/>
            </a:r>
            <a:endParaRPr>
              <a:latin typeface="Source Sans Pro"/>
              <a:ea typeface="Source Sans Pro"/>
              <a:cs typeface="Source Sans Pro"/>
              <a:sym typeface="Source Sans Pro"/>
            </a:endParaRPr>
          </a:p>
          <a:p>
            <a:pPr indent="0" lvl="0" marL="457200" rtl="0" algn="l">
              <a:spcBef>
                <a:spcPts val="0"/>
              </a:spcBef>
              <a:spcAft>
                <a:spcPts val="0"/>
              </a:spcAft>
              <a:buNone/>
            </a:pPr>
            <a:r>
              <a:rPr lang="en">
                <a:latin typeface="Source Sans Pro"/>
                <a:ea typeface="Source Sans Pro"/>
                <a:cs typeface="Source Sans Pro"/>
                <a:sym typeface="Source Sans Pro"/>
              </a:rPr>
              <a:t>  </a:t>
            </a:r>
            <a:endParaRPr>
              <a:latin typeface="Source Sans Pro"/>
              <a:ea typeface="Source Sans Pro"/>
              <a:cs typeface="Source Sans Pro"/>
              <a:sym typeface="Source Sans Pro"/>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33"/>
          <p:cNvSpPr txBox="1"/>
          <p:nvPr>
            <p:ph type="title"/>
          </p:nvPr>
        </p:nvSpPr>
        <p:spPr>
          <a:xfrm>
            <a:off x="311700" y="445025"/>
            <a:ext cx="85206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References</a:t>
            </a:r>
            <a:endParaRPr/>
          </a:p>
        </p:txBody>
      </p:sp>
      <p:sp>
        <p:nvSpPr>
          <p:cNvPr id="207" name="Google Shape;207;p33"/>
          <p:cNvSpPr txBox="1"/>
          <p:nvPr>
            <p:ph idx="1" type="body"/>
          </p:nvPr>
        </p:nvSpPr>
        <p:spPr>
          <a:xfrm>
            <a:off x="1303800" y="1597875"/>
            <a:ext cx="7030500" cy="2541600"/>
          </a:xfrm>
          <a:prstGeom prst="rect">
            <a:avLst/>
          </a:prstGeom>
        </p:spPr>
        <p:txBody>
          <a:bodyPr anchorCtr="0" anchor="t" bIns="91425" lIns="91425" spcFirstLastPara="1" rIns="91425" wrap="square" tIns="91425">
            <a:normAutofit fontScale="70000" lnSpcReduction="10000"/>
          </a:bodyPr>
          <a:lstStyle/>
          <a:p>
            <a:pPr indent="-308610" lvl="0" marL="457200" rtl="0" algn="l">
              <a:spcBef>
                <a:spcPts val="0"/>
              </a:spcBef>
              <a:spcAft>
                <a:spcPts val="0"/>
              </a:spcAft>
              <a:buSzPct val="100000"/>
              <a:buChar char="➢"/>
            </a:pPr>
            <a:r>
              <a:rPr lang="en" u="sng">
                <a:solidFill>
                  <a:schemeClr val="hlink"/>
                </a:solidFill>
                <a:hlinkClick r:id="rId3"/>
              </a:rPr>
              <a:t>http://blog.litstudios.com/index.php?/archives/14-Interactive-Mirror.html</a:t>
            </a:r>
            <a:endParaRPr/>
          </a:p>
          <a:p>
            <a:pPr indent="-308610" lvl="0" marL="457200" rtl="0" algn="l">
              <a:spcBef>
                <a:spcPts val="0"/>
              </a:spcBef>
              <a:spcAft>
                <a:spcPts val="0"/>
              </a:spcAft>
              <a:buSzPct val="100000"/>
              <a:buChar char="➢"/>
            </a:pPr>
            <a:r>
              <a:rPr lang="en" u="sng">
                <a:solidFill>
                  <a:schemeClr val="hlink"/>
                </a:solidFill>
                <a:hlinkClick r:id="rId4"/>
              </a:rPr>
              <a:t>http://www.tofsen.se/articles/30/revolutionizing-your-bathroom-experience</a:t>
            </a:r>
            <a:endParaRPr/>
          </a:p>
          <a:p>
            <a:pPr indent="-308610" lvl="0" marL="457200" rtl="0" algn="l">
              <a:spcBef>
                <a:spcPts val="0"/>
              </a:spcBef>
              <a:spcAft>
                <a:spcPts val="0"/>
              </a:spcAft>
              <a:buSzPct val="100000"/>
              <a:buChar char="➢"/>
            </a:pPr>
            <a:r>
              <a:rPr lang="en" u="sng">
                <a:solidFill>
                  <a:schemeClr val="hlink"/>
                </a:solidFill>
                <a:hlinkClick r:id="rId5"/>
              </a:rPr>
              <a:t>http://www.extremetech.com/computing/94751-the-new-york-times-magic-mirror-willbring-shopping-to-the-bathroom</a:t>
            </a:r>
            <a:endParaRPr/>
          </a:p>
          <a:p>
            <a:pPr indent="-308610" lvl="0" marL="457200" rtl="0" algn="l">
              <a:spcBef>
                <a:spcPts val="0"/>
              </a:spcBef>
              <a:spcAft>
                <a:spcPts val="0"/>
              </a:spcAft>
              <a:buSzPct val="100000"/>
              <a:buChar char="➢"/>
            </a:pPr>
            <a:r>
              <a:rPr lang="en" u="sng">
                <a:solidFill>
                  <a:schemeClr val="hlink"/>
                </a:solidFill>
                <a:hlinkClick r:id="rId6"/>
              </a:rPr>
              <a:t>http://www.cybertecturemirror.com/main.php?id=home</a:t>
            </a:r>
            <a:endParaRPr/>
          </a:p>
          <a:p>
            <a:pPr indent="-308610" lvl="0" marL="457200" rtl="0" algn="l">
              <a:spcBef>
                <a:spcPts val="0"/>
              </a:spcBef>
              <a:spcAft>
                <a:spcPts val="0"/>
              </a:spcAft>
              <a:buSzPct val="100000"/>
              <a:buChar char="➢"/>
            </a:pPr>
            <a:r>
              <a:rPr lang="en" u="sng">
                <a:solidFill>
                  <a:schemeClr val="hlink"/>
                </a:solidFill>
                <a:hlinkClick r:id="rId7"/>
              </a:rPr>
              <a:t>http://www.engadget.com/2010/10/13/cybertecture-mirror-reflects-our-fantasies-looksset-to-become/</a:t>
            </a:r>
            <a:endParaRPr/>
          </a:p>
          <a:p>
            <a:pPr indent="-308610" lvl="0" marL="457200" rtl="0" algn="l">
              <a:spcBef>
                <a:spcPts val="0"/>
              </a:spcBef>
              <a:spcAft>
                <a:spcPts val="0"/>
              </a:spcAft>
              <a:buSzPct val="100000"/>
              <a:buChar char="➢"/>
            </a:pPr>
            <a:r>
              <a:rPr lang="en" u="sng">
                <a:solidFill>
                  <a:schemeClr val="hlink"/>
                </a:solidFill>
                <a:hlinkClick r:id="rId8"/>
              </a:rPr>
              <a:t>http://www.theverge.com/2012/5/10/3013168/seraku-android-mirror-prototype-hands-on</a:t>
            </a:r>
            <a:endParaRPr/>
          </a:p>
          <a:p>
            <a:pPr indent="-308610" lvl="0" marL="457200" rtl="0" algn="l">
              <a:spcBef>
                <a:spcPts val="0"/>
              </a:spcBef>
              <a:spcAft>
                <a:spcPts val="0"/>
              </a:spcAft>
              <a:buSzPct val="100000"/>
              <a:buChar char="➢"/>
            </a:pPr>
            <a:r>
              <a:rPr lang="en" u="sng">
                <a:solidFill>
                  <a:schemeClr val="hlink"/>
                </a:solidFill>
                <a:hlinkClick r:id="rId9"/>
              </a:rPr>
              <a:t>http://www.youtube.com/watch?v=uF0NSUmxFYA</a:t>
            </a:r>
            <a:endParaRPr/>
          </a:p>
          <a:p>
            <a:pPr indent="-308610" lvl="0" marL="457200" rtl="0" algn="l">
              <a:spcBef>
                <a:spcPts val="0"/>
              </a:spcBef>
              <a:spcAft>
                <a:spcPts val="0"/>
              </a:spcAft>
              <a:buSzPct val="100000"/>
              <a:buChar char="➢"/>
            </a:pPr>
            <a:r>
              <a:rPr lang="en" u="sng">
                <a:solidFill>
                  <a:schemeClr val="hlink"/>
                </a:solidFill>
                <a:hlinkClick r:id="rId10"/>
              </a:rPr>
              <a:t>http://blog.seattlepi.com/microsoft/2010/11/05/the-guts-of-microsofts-kinectsensor/</a:t>
            </a:r>
            <a:endParaRPr/>
          </a:p>
          <a:p>
            <a:pPr indent="-308610" lvl="0" marL="457200" rtl="0" algn="l">
              <a:spcBef>
                <a:spcPts val="0"/>
              </a:spcBef>
              <a:spcAft>
                <a:spcPts val="0"/>
              </a:spcAft>
              <a:buSzPct val="100000"/>
              <a:buChar char="➢"/>
            </a:pPr>
            <a:r>
              <a:rPr lang="en" u="sng">
                <a:solidFill>
                  <a:schemeClr val="hlink"/>
                </a:solidFill>
                <a:hlinkClick r:id="rId11"/>
              </a:rPr>
              <a:t>http://www.cpelectronics.co.uk/</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pic>
        <p:nvPicPr>
          <p:cNvPr id="212" name="Google Shape;212;p34"/>
          <p:cNvPicPr preferRelativeResize="0"/>
          <p:nvPr/>
        </p:nvPicPr>
        <p:blipFill>
          <a:blip r:embed="rId3">
            <a:alphaModFix/>
          </a:blip>
          <a:stretch>
            <a:fillRect/>
          </a:stretch>
        </p:blipFill>
        <p:spPr>
          <a:xfrm>
            <a:off x="0" y="0"/>
            <a:ext cx="9144000" cy="33420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5"/>
          <p:cNvSpPr txBox="1"/>
          <p:nvPr>
            <p:ph type="title"/>
          </p:nvPr>
        </p:nvSpPr>
        <p:spPr>
          <a:xfrm>
            <a:off x="311700" y="445025"/>
            <a:ext cx="85206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Introduction</a:t>
            </a:r>
            <a:endParaRPr/>
          </a:p>
        </p:txBody>
      </p:sp>
      <p:sp>
        <p:nvSpPr>
          <p:cNvPr id="79" name="Google Shape;79;p15"/>
          <p:cNvSpPr txBox="1"/>
          <p:nvPr>
            <p:ph idx="1" type="body"/>
          </p:nvPr>
        </p:nvSpPr>
        <p:spPr>
          <a:xfrm>
            <a:off x="714925" y="1339050"/>
            <a:ext cx="7810200" cy="3108000"/>
          </a:xfrm>
          <a:prstGeom prst="rect">
            <a:avLst/>
          </a:prstGeom>
        </p:spPr>
        <p:txBody>
          <a:bodyPr anchorCtr="0" anchor="t" bIns="91425" lIns="91425" spcFirstLastPara="1" rIns="91425" wrap="square" tIns="91425">
            <a:noAutofit/>
          </a:bodyPr>
          <a:lstStyle/>
          <a:p>
            <a:pPr indent="-330200" lvl="0" marL="457200" marR="0" rtl="0" algn="just">
              <a:lnSpc>
                <a:spcPct val="115000"/>
              </a:lnSpc>
              <a:spcBef>
                <a:spcPts val="1000"/>
              </a:spcBef>
              <a:spcAft>
                <a:spcPts val="0"/>
              </a:spcAft>
              <a:buSzPts val="1600"/>
              <a:buChar char="●"/>
            </a:pPr>
            <a:r>
              <a:rPr lang="en" sz="1600"/>
              <a:t>With developments in science and technology, we are moving toward a more automated and interconnected way of life.</a:t>
            </a:r>
            <a:endParaRPr sz="1600"/>
          </a:p>
          <a:p>
            <a:pPr indent="-330200" lvl="0" marL="457200" rtl="0" algn="just">
              <a:lnSpc>
                <a:spcPct val="115000"/>
              </a:lnSpc>
              <a:spcBef>
                <a:spcPts val="1200"/>
              </a:spcBef>
              <a:spcAft>
                <a:spcPts val="0"/>
              </a:spcAft>
              <a:buSzPts val="1600"/>
              <a:buChar char="●"/>
            </a:pPr>
            <a:r>
              <a:rPr lang="en" sz="1600"/>
              <a:t>Rapid technological advancement necessitates the need for home automation projects. </a:t>
            </a:r>
            <a:endParaRPr sz="1600"/>
          </a:p>
          <a:p>
            <a:pPr indent="-330200" lvl="0" marL="457200" marR="0" rtl="0" algn="just">
              <a:lnSpc>
                <a:spcPct val="115000"/>
              </a:lnSpc>
              <a:spcBef>
                <a:spcPts val="1000"/>
              </a:spcBef>
              <a:spcAft>
                <a:spcPts val="0"/>
              </a:spcAft>
              <a:buSzPts val="1600"/>
              <a:buChar char="●"/>
            </a:pPr>
            <a:r>
              <a:rPr lang="en" sz="1600"/>
              <a:t>It's helpful to have a single station from where many widgets like calendar , time , weather or news can be viewed , while at the same time using it in our daily routine.</a:t>
            </a:r>
            <a:endParaRPr sz="1600"/>
          </a:p>
          <a:p>
            <a:pPr indent="-330200" lvl="0" marL="457200" rtl="0" algn="just">
              <a:lnSpc>
                <a:spcPct val="115000"/>
              </a:lnSpc>
              <a:spcBef>
                <a:spcPts val="1000"/>
              </a:spcBef>
              <a:spcAft>
                <a:spcPts val="0"/>
              </a:spcAft>
              <a:buSzPts val="1600"/>
              <a:buChar char="●"/>
            </a:pPr>
            <a:r>
              <a:rPr lang="en" sz="1600"/>
              <a:t>With the JARVIS mirror, we made it possible to get dressed simultaneously by reading the news or checking the weather/maps/time. </a:t>
            </a:r>
            <a:endParaRPr sz="1600"/>
          </a:p>
          <a:p>
            <a:pPr indent="0" lvl="0" marL="457200" rtl="0" algn="just">
              <a:lnSpc>
                <a:spcPct val="100000"/>
              </a:lnSpc>
              <a:spcBef>
                <a:spcPts val="1000"/>
              </a:spcBef>
              <a:spcAft>
                <a:spcPts val="1200"/>
              </a:spcAft>
              <a:buNone/>
            </a:pPr>
            <a:r>
              <a:t/>
            </a:r>
            <a:endParaRPr sz="14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6"/>
          <p:cNvSpPr txBox="1"/>
          <p:nvPr>
            <p:ph type="title"/>
          </p:nvPr>
        </p:nvSpPr>
        <p:spPr>
          <a:xfrm>
            <a:off x="311700" y="445025"/>
            <a:ext cx="85206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Project Objective</a:t>
            </a:r>
            <a:endParaRPr/>
          </a:p>
        </p:txBody>
      </p:sp>
      <p:sp>
        <p:nvSpPr>
          <p:cNvPr id="85" name="Google Shape;85;p16"/>
          <p:cNvSpPr txBox="1"/>
          <p:nvPr>
            <p:ph idx="1" type="body"/>
          </p:nvPr>
        </p:nvSpPr>
        <p:spPr>
          <a:xfrm>
            <a:off x="973450" y="1193775"/>
            <a:ext cx="7611900" cy="2855400"/>
          </a:xfrm>
          <a:prstGeom prst="rect">
            <a:avLst/>
          </a:prstGeom>
          <a:solidFill>
            <a:schemeClr val="lt1"/>
          </a:solidFill>
        </p:spPr>
        <p:txBody>
          <a:bodyPr anchorCtr="0" anchor="t" bIns="91425" lIns="91425" spcFirstLastPara="1" rIns="91425" wrap="square" tIns="91425">
            <a:noAutofit/>
          </a:bodyPr>
          <a:lstStyle/>
          <a:p>
            <a:pPr indent="-330835" lvl="0" marL="457200" marR="0" rtl="0" algn="just">
              <a:lnSpc>
                <a:spcPct val="150000"/>
              </a:lnSpc>
              <a:spcBef>
                <a:spcPts val="100"/>
              </a:spcBef>
              <a:spcAft>
                <a:spcPts val="0"/>
              </a:spcAft>
              <a:buSzPts val="1610"/>
              <a:buChar char="●"/>
            </a:pPr>
            <a:r>
              <a:rPr lang="en" sz="1610"/>
              <a:t>To help people with</a:t>
            </a:r>
            <a:r>
              <a:rPr lang="en" sz="1610"/>
              <a:t> </a:t>
            </a:r>
            <a:r>
              <a:rPr lang="en" sz="1610"/>
              <a:t>efficient time management in their day to day life.</a:t>
            </a:r>
            <a:endParaRPr sz="1610"/>
          </a:p>
          <a:p>
            <a:pPr indent="-330835" lvl="0" marL="457200" marR="0" rtl="0" algn="just">
              <a:lnSpc>
                <a:spcPct val="150000"/>
              </a:lnSpc>
              <a:spcBef>
                <a:spcPts val="100"/>
              </a:spcBef>
              <a:spcAft>
                <a:spcPts val="0"/>
              </a:spcAft>
              <a:buSzPts val="1610"/>
              <a:buChar char="●"/>
            </a:pPr>
            <a:r>
              <a:rPr lang="en" sz="1610"/>
              <a:t>Users will be able to access  features like news , calendar, weather etc simultaneously while using mirror just by asking for it .  </a:t>
            </a:r>
            <a:endParaRPr sz="1610"/>
          </a:p>
          <a:p>
            <a:pPr indent="-330835" lvl="0" marL="457200" marR="0" rtl="0" algn="just">
              <a:lnSpc>
                <a:spcPct val="150000"/>
              </a:lnSpc>
              <a:spcBef>
                <a:spcPts val="100"/>
              </a:spcBef>
              <a:spcAft>
                <a:spcPts val="0"/>
              </a:spcAft>
              <a:buSzPts val="1610"/>
              <a:buChar char="●"/>
            </a:pPr>
            <a:r>
              <a:rPr lang="en" sz="1610"/>
              <a:t>The mirror can be used for providing  means of entertainment , such as when the user asks "Tell me a joke" which triggers the audio output and displays the text on mirror.</a:t>
            </a:r>
            <a:endParaRPr sz="1610"/>
          </a:p>
          <a:p>
            <a:pPr indent="-330835" lvl="0" marL="457200" marR="0" rtl="0" algn="just">
              <a:lnSpc>
                <a:spcPct val="150000"/>
              </a:lnSpc>
              <a:spcBef>
                <a:spcPts val="0"/>
              </a:spcBef>
              <a:spcAft>
                <a:spcPts val="0"/>
              </a:spcAft>
              <a:buSzPts val="1610"/>
              <a:buChar char="●"/>
            </a:pPr>
            <a:r>
              <a:rPr lang="en" sz="1610"/>
              <a:t>Provides navigation and calculation of  time for travel  based on geographic location.</a:t>
            </a:r>
            <a:endParaRPr sz="1610"/>
          </a:p>
          <a:p>
            <a:pPr indent="-330835" lvl="0" marL="457200" marR="0" rtl="0" algn="just">
              <a:lnSpc>
                <a:spcPct val="150000"/>
              </a:lnSpc>
              <a:spcBef>
                <a:spcPts val="0"/>
              </a:spcBef>
              <a:spcAft>
                <a:spcPts val="0"/>
              </a:spcAft>
              <a:buSzPts val="1610"/>
              <a:buChar char="●"/>
            </a:pPr>
            <a:r>
              <a:rPr lang="en" sz="1610"/>
              <a:t>Improves clothing retail chains by using innovative technology such as smart mirror fashion technology.</a:t>
            </a:r>
            <a:endParaRPr sz="1610"/>
          </a:p>
          <a:p>
            <a:pPr indent="0" lvl="0" marL="457200" marR="0" rtl="0" algn="just">
              <a:lnSpc>
                <a:spcPct val="150000"/>
              </a:lnSpc>
              <a:spcBef>
                <a:spcPts val="1200"/>
              </a:spcBef>
              <a:spcAft>
                <a:spcPts val="1200"/>
              </a:spcAft>
              <a:buSzPts val="770"/>
              <a:buNone/>
            </a:pPr>
            <a:r>
              <a:rPr lang="en" sz="1410"/>
              <a:t> </a:t>
            </a:r>
            <a:endParaRPr sz="141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7"/>
          <p:cNvSpPr txBox="1"/>
          <p:nvPr>
            <p:ph type="title"/>
          </p:nvPr>
        </p:nvSpPr>
        <p:spPr>
          <a:xfrm>
            <a:off x="311700" y="445025"/>
            <a:ext cx="85206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Project Scope</a:t>
            </a:r>
            <a:endParaRPr/>
          </a:p>
        </p:txBody>
      </p:sp>
      <p:sp>
        <p:nvSpPr>
          <p:cNvPr id="91" name="Google Shape;91;p17"/>
          <p:cNvSpPr txBox="1"/>
          <p:nvPr>
            <p:ph idx="1" type="body"/>
          </p:nvPr>
        </p:nvSpPr>
        <p:spPr>
          <a:xfrm>
            <a:off x="859325" y="1299575"/>
            <a:ext cx="8051700" cy="2972100"/>
          </a:xfrm>
          <a:prstGeom prst="rect">
            <a:avLst/>
          </a:prstGeom>
        </p:spPr>
        <p:txBody>
          <a:bodyPr anchorCtr="0" anchor="t" bIns="91425" lIns="91425" spcFirstLastPara="1" rIns="91425" wrap="square" tIns="91425">
            <a:noAutofit/>
          </a:bodyPr>
          <a:lstStyle/>
          <a:p>
            <a:pPr indent="-330200" lvl="0" marL="457200" marR="0" rtl="0" algn="l">
              <a:lnSpc>
                <a:spcPct val="150000"/>
              </a:lnSpc>
              <a:spcBef>
                <a:spcPts val="0"/>
              </a:spcBef>
              <a:spcAft>
                <a:spcPts val="0"/>
              </a:spcAft>
              <a:buSzPts val="1600"/>
              <a:buChar char="●"/>
            </a:pPr>
            <a:r>
              <a:rPr lang="en" sz="1600"/>
              <a:t>Provides user-mirror  interaction</a:t>
            </a:r>
            <a:endParaRPr sz="1600"/>
          </a:p>
          <a:p>
            <a:pPr indent="-330200" lvl="0" marL="457200" marR="0" rtl="0" algn="l">
              <a:lnSpc>
                <a:spcPct val="150000"/>
              </a:lnSpc>
              <a:spcBef>
                <a:spcPts val="0"/>
              </a:spcBef>
              <a:spcAft>
                <a:spcPts val="0"/>
              </a:spcAft>
              <a:buSzPts val="1600"/>
              <a:buChar char="●"/>
            </a:pPr>
            <a:r>
              <a:rPr lang="en" sz="1600"/>
              <a:t>Empowers disabled persons to easily access essential requirements from a single interactive device.</a:t>
            </a:r>
            <a:endParaRPr sz="1600"/>
          </a:p>
          <a:p>
            <a:pPr indent="-330200" lvl="0" marL="457200" marR="0" rtl="0" algn="l">
              <a:lnSpc>
                <a:spcPct val="150000"/>
              </a:lnSpc>
              <a:spcBef>
                <a:spcPts val="0"/>
              </a:spcBef>
              <a:spcAft>
                <a:spcPts val="0"/>
              </a:spcAft>
              <a:buSzPts val="1600"/>
              <a:buChar char="●"/>
            </a:pPr>
            <a:r>
              <a:rPr lang="en" sz="1600"/>
              <a:t>Using  augmented reality to offer the user wardrobe and hairstyle suggestions.</a:t>
            </a:r>
            <a:endParaRPr sz="1600"/>
          </a:p>
          <a:p>
            <a:pPr indent="-330200" lvl="0" marL="457200" marR="0" rtl="0" algn="l">
              <a:lnSpc>
                <a:spcPct val="150000"/>
              </a:lnSpc>
              <a:spcBef>
                <a:spcPts val="0"/>
              </a:spcBef>
              <a:spcAft>
                <a:spcPts val="0"/>
              </a:spcAft>
              <a:buSzPts val="1600"/>
              <a:buChar char="●"/>
            </a:pPr>
            <a:r>
              <a:rPr lang="en" sz="1600"/>
              <a:t>Displaying maps using Google Maps API key.</a:t>
            </a:r>
            <a:endParaRPr sz="1600"/>
          </a:p>
          <a:p>
            <a:pPr indent="-330200" lvl="0" marL="457200" marR="0" rtl="0" algn="l">
              <a:lnSpc>
                <a:spcPct val="150000"/>
              </a:lnSpc>
              <a:spcBef>
                <a:spcPts val="0"/>
              </a:spcBef>
              <a:spcAft>
                <a:spcPts val="0"/>
              </a:spcAft>
              <a:buSzPts val="1600"/>
              <a:buChar char="●"/>
            </a:pPr>
            <a:r>
              <a:rPr lang="en" sz="1600"/>
              <a:t>Additionally, the JARVIS mirror can be upgraded to show social media and online browsers. By including a motion sensor in the mirror, we can improve both speed and usability.</a:t>
            </a:r>
            <a:endParaRPr sz="1600"/>
          </a:p>
          <a:p>
            <a:pPr indent="0" lvl="0" marL="457200" rtl="0" algn="l">
              <a:lnSpc>
                <a:spcPct val="150000"/>
              </a:lnSpc>
              <a:spcBef>
                <a:spcPts val="1200"/>
              </a:spcBef>
              <a:spcAft>
                <a:spcPts val="0"/>
              </a:spcAft>
              <a:buNone/>
            </a:pPr>
            <a:r>
              <a:t/>
            </a:r>
            <a:endParaRPr sz="1400"/>
          </a:p>
          <a:p>
            <a:pPr indent="0" lvl="0" marL="0" rtl="0" algn="l">
              <a:lnSpc>
                <a:spcPct val="150000"/>
              </a:lnSpc>
              <a:spcBef>
                <a:spcPts val="1200"/>
              </a:spcBef>
              <a:spcAft>
                <a:spcPts val="1200"/>
              </a:spcAft>
              <a:buNone/>
            </a:pPr>
            <a:r>
              <a:t/>
            </a:r>
            <a:endParaRPr sz="14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8"/>
          <p:cNvSpPr txBox="1"/>
          <p:nvPr>
            <p:ph type="title"/>
          </p:nvPr>
        </p:nvSpPr>
        <p:spPr>
          <a:xfrm>
            <a:off x="311700" y="445025"/>
            <a:ext cx="85206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Requirement Specification</a:t>
            </a:r>
            <a:endParaRPr/>
          </a:p>
        </p:txBody>
      </p:sp>
      <p:sp>
        <p:nvSpPr>
          <p:cNvPr id="97" name="Google Shape;97;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pic>
        <p:nvPicPr>
          <p:cNvPr id="98" name="Google Shape;98;p18"/>
          <p:cNvPicPr preferRelativeResize="0"/>
          <p:nvPr/>
        </p:nvPicPr>
        <p:blipFill>
          <a:blip r:embed="rId3">
            <a:alphaModFix/>
          </a:blip>
          <a:stretch>
            <a:fillRect/>
          </a:stretch>
        </p:blipFill>
        <p:spPr>
          <a:xfrm>
            <a:off x="613450" y="1527413"/>
            <a:ext cx="2799826" cy="3040225"/>
          </a:xfrm>
          <a:prstGeom prst="rect">
            <a:avLst/>
          </a:prstGeom>
          <a:noFill/>
          <a:ln>
            <a:noFill/>
          </a:ln>
        </p:spPr>
      </p:pic>
      <p:sp>
        <p:nvSpPr>
          <p:cNvPr id="99" name="Google Shape;99;p18"/>
          <p:cNvSpPr txBox="1"/>
          <p:nvPr/>
        </p:nvSpPr>
        <p:spPr>
          <a:xfrm>
            <a:off x="912363" y="1808875"/>
            <a:ext cx="2202000" cy="2624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2"/>
              </a:buClr>
              <a:buSzPts val="1100"/>
              <a:buFont typeface="Arial"/>
              <a:buNone/>
            </a:pPr>
            <a:r>
              <a:rPr lang="en" sz="1300">
                <a:solidFill>
                  <a:srgbClr val="FFFFFF"/>
                </a:solidFill>
                <a:latin typeface="Source Sans Pro"/>
                <a:ea typeface="Source Sans Pro"/>
                <a:cs typeface="Source Sans Pro"/>
                <a:sym typeface="Source Sans Pro"/>
              </a:rPr>
              <a:t>The Jarvis mirror will be run through a system that takes in the data from the various devices and peripherals which in turn are used to provide the user with the information that are needed by user. The general hardware specifications for this system are provided :</a:t>
            </a:r>
            <a:endParaRPr sz="1300">
              <a:solidFill>
                <a:srgbClr val="FFFFFF"/>
              </a:solidFill>
              <a:latin typeface="Source Sans Pro"/>
              <a:ea typeface="Source Sans Pro"/>
              <a:cs typeface="Source Sans Pro"/>
              <a:sym typeface="Source Sans Pro"/>
            </a:endParaRPr>
          </a:p>
          <a:p>
            <a:pPr indent="0" lvl="0" marL="0" rtl="0" algn="l">
              <a:spcBef>
                <a:spcPts val="0"/>
              </a:spcBef>
              <a:spcAft>
                <a:spcPts val="0"/>
              </a:spcAft>
              <a:buNone/>
            </a:pPr>
            <a:r>
              <a:t/>
            </a:r>
            <a:endParaRPr sz="900">
              <a:latin typeface="Source Sans Pro"/>
              <a:ea typeface="Source Sans Pro"/>
              <a:cs typeface="Source Sans Pro"/>
              <a:sym typeface="Source Sans Pro"/>
            </a:endParaRPr>
          </a:p>
        </p:txBody>
      </p:sp>
      <p:pic>
        <p:nvPicPr>
          <p:cNvPr id="100" name="Google Shape;100;p18"/>
          <p:cNvPicPr preferRelativeResize="0"/>
          <p:nvPr/>
        </p:nvPicPr>
        <p:blipFill>
          <a:blip r:embed="rId4">
            <a:alphaModFix/>
          </a:blip>
          <a:stretch>
            <a:fillRect/>
          </a:stretch>
        </p:blipFill>
        <p:spPr>
          <a:xfrm>
            <a:off x="1399900" y="1152464"/>
            <a:ext cx="9144001" cy="3790122"/>
          </a:xfrm>
          <a:prstGeom prst="rect">
            <a:avLst/>
          </a:prstGeom>
          <a:noFill/>
          <a:ln>
            <a:noFill/>
          </a:ln>
        </p:spPr>
      </p:pic>
      <p:pic>
        <p:nvPicPr>
          <p:cNvPr id="101" name="Google Shape;101;p18"/>
          <p:cNvPicPr preferRelativeResize="0"/>
          <p:nvPr/>
        </p:nvPicPr>
        <p:blipFill>
          <a:blip r:embed="rId5">
            <a:alphaModFix/>
          </a:blip>
          <a:stretch>
            <a:fillRect/>
          </a:stretch>
        </p:blipFill>
        <p:spPr>
          <a:xfrm>
            <a:off x="5026988" y="2504863"/>
            <a:ext cx="1889825" cy="10853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pic>
        <p:nvPicPr>
          <p:cNvPr id="106" name="Google Shape;106;p19"/>
          <p:cNvPicPr preferRelativeResize="0"/>
          <p:nvPr/>
        </p:nvPicPr>
        <p:blipFill>
          <a:blip r:embed="rId3">
            <a:alphaModFix/>
          </a:blip>
          <a:stretch>
            <a:fillRect/>
          </a:stretch>
        </p:blipFill>
        <p:spPr>
          <a:xfrm>
            <a:off x="1712157" y="152400"/>
            <a:ext cx="5610686" cy="4838700"/>
          </a:xfrm>
          <a:prstGeom prst="rect">
            <a:avLst/>
          </a:prstGeom>
          <a:noFill/>
          <a:ln>
            <a:noFill/>
          </a:ln>
        </p:spPr>
      </p:pic>
      <p:sp>
        <p:nvSpPr>
          <p:cNvPr id="107" name="Google Shape;107;p19"/>
          <p:cNvSpPr/>
          <p:nvPr/>
        </p:nvSpPr>
        <p:spPr>
          <a:xfrm>
            <a:off x="3999300" y="4598650"/>
            <a:ext cx="1580100" cy="3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9"/>
          <p:cNvSpPr txBox="1"/>
          <p:nvPr/>
        </p:nvSpPr>
        <p:spPr>
          <a:xfrm>
            <a:off x="468575" y="152400"/>
            <a:ext cx="969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Source Sans Pro"/>
              <a:ea typeface="Source Sans Pro"/>
              <a:cs typeface="Source Sans Pro"/>
              <a:sym typeface="Source Sans Pro"/>
            </a:endParaRPr>
          </a:p>
        </p:txBody>
      </p:sp>
      <p:sp>
        <p:nvSpPr>
          <p:cNvPr id="109" name="Google Shape;109;p19"/>
          <p:cNvSpPr/>
          <p:nvPr/>
        </p:nvSpPr>
        <p:spPr>
          <a:xfrm>
            <a:off x="255920" y="229500"/>
            <a:ext cx="1062650" cy="4728850"/>
          </a:xfrm>
          <a:prstGeom prst="rect">
            <a:avLst/>
          </a:prstGeom>
        </p:spPr>
        <p:txBody>
          <a:bodyPr>
            <a:prstTxWarp prst="textPlain"/>
          </a:bodyPr>
          <a:lstStyle/>
          <a:p>
            <a:pPr lvl="0" algn="ctr"/>
            <a:r>
              <a:rPr b="0" i="0">
                <a:ln cap="flat" cmpd="sng" w="9525">
                  <a:solidFill>
                    <a:srgbClr val="FFFF00"/>
                  </a:solidFill>
                  <a:prstDash val="solid"/>
                  <a:round/>
                  <a:headEnd len="sm" w="sm" type="none"/>
                  <a:tailEnd len="sm" w="sm" type="none"/>
                </a:ln>
                <a:solidFill>
                  <a:srgbClr val="FFFF00"/>
                </a:solidFill>
                <a:latin typeface="Arial"/>
              </a:rPr>
              <a:t>E-R </a:t>
            </a:r>
            <a:br>
              <a:rPr b="0" i="0">
                <a:ln cap="flat" cmpd="sng" w="9525">
                  <a:solidFill>
                    <a:srgbClr val="FFFF00"/>
                  </a:solidFill>
                  <a:prstDash val="solid"/>
                  <a:round/>
                  <a:headEnd len="sm" w="sm" type="none"/>
                  <a:tailEnd len="sm" w="sm" type="none"/>
                </a:ln>
                <a:solidFill>
                  <a:srgbClr val="FFFF00"/>
                </a:solidFill>
                <a:latin typeface="Arial"/>
              </a:rPr>
            </a:br>
            <a:r>
              <a:rPr b="0" i="0">
                <a:ln cap="flat" cmpd="sng" w="9525">
                  <a:solidFill>
                    <a:srgbClr val="FFFF00"/>
                  </a:solidFill>
                  <a:prstDash val="solid"/>
                  <a:round/>
                  <a:headEnd len="sm" w="sm" type="none"/>
                  <a:tailEnd len="sm" w="sm" type="none"/>
                </a:ln>
                <a:solidFill>
                  <a:srgbClr val="FFFF00"/>
                </a:solidFill>
                <a:latin typeface="Arial"/>
              </a:rPr>
              <a:t>D</a:t>
            </a:r>
            <a:br>
              <a:rPr b="0" i="0">
                <a:ln cap="flat" cmpd="sng" w="9525">
                  <a:solidFill>
                    <a:srgbClr val="FFFF00"/>
                  </a:solidFill>
                  <a:prstDash val="solid"/>
                  <a:round/>
                  <a:headEnd len="sm" w="sm" type="none"/>
                  <a:tailEnd len="sm" w="sm" type="none"/>
                </a:ln>
                <a:solidFill>
                  <a:srgbClr val="FFFF00"/>
                </a:solidFill>
                <a:latin typeface="Arial"/>
              </a:rPr>
            </a:br>
            <a:r>
              <a:rPr b="0" i="0">
                <a:ln cap="flat" cmpd="sng" w="9525">
                  <a:solidFill>
                    <a:srgbClr val="FFFF00"/>
                  </a:solidFill>
                  <a:prstDash val="solid"/>
                  <a:round/>
                  <a:headEnd len="sm" w="sm" type="none"/>
                  <a:tailEnd len="sm" w="sm" type="none"/>
                </a:ln>
                <a:solidFill>
                  <a:srgbClr val="FFFF00"/>
                </a:solidFill>
                <a:latin typeface="Arial"/>
              </a:rPr>
              <a:t>I</a:t>
            </a:r>
            <a:br>
              <a:rPr b="0" i="0">
                <a:ln cap="flat" cmpd="sng" w="9525">
                  <a:solidFill>
                    <a:srgbClr val="FFFF00"/>
                  </a:solidFill>
                  <a:prstDash val="solid"/>
                  <a:round/>
                  <a:headEnd len="sm" w="sm" type="none"/>
                  <a:tailEnd len="sm" w="sm" type="none"/>
                </a:ln>
                <a:solidFill>
                  <a:srgbClr val="FFFF00"/>
                </a:solidFill>
                <a:latin typeface="Arial"/>
              </a:rPr>
            </a:br>
            <a:r>
              <a:rPr b="0" i="0">
                <a:ln cap="flat" cmpd="sng" w="9525">
                  <a:solidFill>
                    <a:srgbClr val="FFFF00"/>
                  </a:solidFill>
                  <a:prstDash val="solid"/>
                  <a:round/>
                  <a:headEnd len="sm" w="sm" type="none"/>
                  <a:tailEnd len="sm" w="sm" type="none"/>
                </a:ln>
                <a:solidFill>
                  <a:srgbClr val="FFFF00"/>
                </a:solidFill>
                <a:latin typeface="Arial"/>
              </a:rPr>
              <a:t>A</a:t>
            </a:r>
            <a:br>
              <a:rPr b="0" i="0">
                <a:ln cap="flat" cmpd="sng" w="9525">
                  <a:solidFill>
                    <a:srgbClr val="FFFF00"/>
                  </a:solidFill>
                  <a:prstDash val="solid"/>
                  <a:round/>
                  <a:headEnd len="sm" w="sm" type="none"/>
                  <a:tailEnd len="sm" w="sm" type="none"/>
                </a:ln>
                <a:solidFill>
                  <a:srgbClr val="FFFF00"/>
                </a:solidFill>
                <a:latin typeface="Arial"/>
              </a:rPr>
            </a:br>
            <a:r>
              <a:rPr b="0" i="0">
                <a:ln cap="flat" cmpd="sng" w="9525">
                  <a:solidFill>
                    <a:srgbClr val="FFFF00"/>
                  </a:solidFill>
                  <a:prstDash val="solid"/>
                  <a:round/>
                  <a:headEnd len="sm" w="sm" type="none"/>
                  <a:tailEnd len="sm" w="sm" type="none"/>
                </a:ln>
                <a:solidFill>
                  <a:srgbClr val="FFFF00"/>
                </a:solidFill>
                <a:latin typeface="Arial"/>
              </a:rPr>
              <a:t>G</a:t>
            </a:r>
            <a:br>
              <a:rPr b="0" i="0">
                <a:ln cap="flat" cmpd="sng" w="9525">
                  <a:solidFill>
                    <a:srgbClr val="FFFF00"/>
                  </a:solidFill>
                  <a:prstDash val="solid"/>
                  <a:round/>
                  <a:headEnd len="sm" w="sm" type="none"/>
                  <a:tailEnd len="sm" w="sm" type="none"/>
                </a:ln>
                <a:solidFill>
                  <a:srgbClr val="FFFF00"/>
                </a:solidFill>
                <a:latin typeface="Arial"/>
              </a:rPr>
            </a:br>
            <a:r>
              <a:rPr b="0" i="0">
                <a:ln cap="flat" cmpd="sng" w="9525">
                  <a:solidFill>
                    <a:srgbClr val="FFFF00"/>
                  </a:solidFill>
                  <a:prstDash val="solid"/>
                  <a:round/>
                  <a:headEnd len="sm" w="sm" type="none"/>
                  <a:tailEnd len="sm" w="sm" type="none"/>
                </a:ln>
                <a:solidFill>
                  <a:srgbClr val="FFFF00"/>
                </a:solidFill>
                <a:latin typeface="Arial"/>
              </a:rPr>
              <a:t>R</a:t>
            </a:r>
            <a:br>
              <a:rPr b="0" i="0">
                <a:ln cap="flat" cmpd="sng" w="9525">
                  <a:solidFill>
                    <a:srgbClr val="FFFF00"/>
                  </a:solidFill>
                  <a:prstDash val="solid"/>
                  <a:round/>
                  <a:headEnd len="sm" w="sm" type="none"/>
                  <a:tailEnd len="sm" w="sm" type="none"/>
                </a:ln>
                <a:solidFill>
                  <a:srgbClr val="FFFF00"/>
                </a:solidFill>
                <a:latin typeface="Arial"/>
              </a:rPr>
            </a:br>
            <a:r>
              <a:rPr b="0" i="0">
                <a:ln cap="flat" cmpd="sng" w="9525">
                  <a:solidFill>
                    <a:srgbClr val="FFFF00"/>
                  </a:solidFill>
                  <a:prstDash val="solid"/>
                  <a:round/>
                  <a:headEnd len="sm" w="sm" type="none"/>
                  <a:tailEnd len="sm" w="sm" type="none"/>
                </a:ln>
                <a:solidFill>
                  <a:srgbClr val="FFFF00"/>
                </a:solidFill>
                <a:latin typeface="Arial"/>
              </a:rPr>
              <a:t>A</a:t>
            </a:r>
            <a:br>
              <a:rPr b="0" i="0">
                <a:ln cap="flat" cmpd="sng" w="9525">
                  <a:solidFill>
                    <a:srgbClr val="FFFF00"/>
                  </a:solidFill>
                  <a:prstDash val="solid"/>
                  <a:round/>
                  <a:headEnd len="sm" w="sm" type="none"/>
                  <a:tailEnd len="sm" w="sm" type="none"/>
                </a:ln>
                <a:solidFill>
                  <a:srgbClr val="FFFF00"/>
                </a:solidFill>
                <a:latin typeface="Arial"/>
              </a:rPr>
            </a:br>
            <a:r>
              <a:rPr b="0" i="0">
                <a:ln cap="flat" cmpd="sng" w="9525">
                  <a:solidFill>
                    <a:srgbClr val="FFFF00"/>
                  </a:solidFill>
                  <a:prstDash val="solid"/>
                  <a:round/>
                  <a:headEnd len="sm" w="sm" type="none"/>
                  <a:tailEnd len="sm" w="sm" type="none"/>
                </a:ln>
                <a:solidFill>
                  <a:srgbClr val="FFFF00"/>
                </a:solidFill>
                <a:latin typeface="Arial"/>
              </a:rPr>
              <a:t>M</a:t>
            </a: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pic>
        <p:nvPicPr>
          <p:cNvPr id="114" name="Google Shape;114;p20"/>
          <p:cNvPicPr preferRelativeResize="0"/>
          <p:nvPr/>
        </p:nvPicPr>
        <p:blipFill>
          <a:blip r:embed="rId3">
            <a:alphaModFix/>
          </a:blip>
          <a:stretch>
            <a:fillRect/>
          </a:stretch>
        </p:blipFill>
        <p:spPr>
          <a:xfrm>
            <a:off x="493022" y="613235"/>
            <a:ext cx="4515125" cy="3917024"/>
          </a:xfrm>
          <a:prstGeom prst="rect">
            <a:avLst/>
          </a:prstGeom>
          <a:noFill/>
          <a:ln>
            <a:noFill/>
          </a:ln>
        </p:spPr>
      </p:pic>
      <p:pic>
        <p:nvPicPr>
          <p:cNvPr id="115" name="Google Shape;115;p20"/>
          <p:cNvPicPr preferRelativeResize="0"/>
          <p:nvPr/>
        </p:nvPicPr>
        <p:blipFill>
          <a:blip r:embed="rId4">
            <a:alphaModFix/>
          </a:blip>
          <a:stretch>
            <a:fillRect/>
          </a:stretch>
        </p:blipFill>
        <p:spPr>
          <a:xfrm>
            <a:off x="5008147" y="613225"/>
            <a:ext cx="3831053" cy="330028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pic>
        <p:nvPicPr>
          <p:cNvPr id="120" name="Google Shape;120;p21"/>
          <p:cNvPicPr preferRelativeResize="0"/>
          <p:nvPr/>
        </p:nvPicPr>
        <p:blipFill>
          <a:blip r:embed="rId3">
            <a:alphaModFix/>
          </a:blip>
          <a:stretch>
            <a:fillRect/>
          </a:stretch>
        </p:blipFill>
        <p:spPr>
          <a:xfrm>
            <a:off x="2655800" y="141675"/>
            <a:ext cx="6247248" cy="4800126"/>
          </a:xfrm>
          <a:prstGeom prst="rect">
            <a:avLst/>
          </a:prstGeom>
          <a:noFill/>
          <a:ln>
            <a:noFill/>
          </a:ln>
        </p:spPr>
      </p:pic>
      <p:sp>
        <p:nvSpPr>
          <p:cNvPr id="121" name="Google Shape;121;p21"/>
          <p:cNvSpPr txBox="1"/>
          <p:nvPr/>
        </p:nvSpPr>
        <p:spPr>
          <a:xfrm>
            <a:off x="272425" y="283325"/>
            <a:ext cx="2026800" cy="37404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None/>
            </a:pPr>
            <a:r>
              <a:rPr b="1" lang="en" sz="3300">
                <a:solidFill>
                  <a:srgbClr val="FFFF00"/>
                </a:solidFill>
                <a:latin typeface="Raleway"/>
                <a:ea typeface="Raleway"/>
                <a:cs typeface="Raleway"/>
                <a:sym typeface="Raleway"/>
              </a:rPr>
              <a:t>High Level Design (Use Case Diagram)</a:t>
            </a:r>
            <a:endParaRPr b="1" sz="3300">
              <a:solidFill>
                <a:srgbClr val="FFFF00"/>
              </a:solidFill>
              <a:latin typeface="Raleway"/>
              <a:ea typeface="Raleway"/>
              <a:cs typeface="Raleway"/>
              <a:sym typeface="Raleway"/>
            </a:endParaRPr>
          </a:p>
          <a:p>
            <a:pPr indent="0" lvl="0" marL="0" rtl="0" algn="just">
              <a:spcBef>
                <a:spcPts val="0"/>
              </a:spcBef>
              <a:spcAft>
                <a:spcPts val="0"/>
              </a:spcAft>
              <a:buNone/>
            </a:pPr>
            <a:r>
              <a:t/>
            </a:r>
            <a:endParaRPr sz="3300">
              <a:solidFill>
                <a:srgbClr val="FFFF00"/>
              </a:solidFill>
              <a:latin typeface="Source Sans Pro"/>
              <a:ea typeface="Source Sans Pro"/>
              <a:cs typeface="Source Sans Pro"/>
              <a:sym typeface="Source Sans Pro"/>
            </a:endParaRPr>
          </a:p>
        </p:txBody>
      </p:sp>
    </p:spTree>
  </p:cSld>
  <p:clrMapOvr>
    <a:masterClrMapping/>
  </p:clrMapOvr>
</p:sld>
</file>

<file path=ppt/theme/theme1.xml><?xml version="1.0" encoding="utf-8"?>
<a:theme xmlns:a="http://schemas.openxmlformats.org/drawingml/2006/main" xmlns:r="http://schemas.openxmlformats.org/officeDocument/2006/relationships" name="Plum">
  <a:themeElements>
    <a:clrScheme name="Plum">
      <a:dk1>
        <a:srgbClr val="611BB8"/>
      </a:dk1>
      <a:lt1>
        <a:srgbClr val="FFFFFF"/>
      </a:lt1>
      <a:dk2>
        <a:srgbClr val="000000"/>
      </a:dk2>
      <a:lt2>
        <a:srgbClr val="7F7F7F"/>
      </a:lt2>
      <a:accent1>
        <a:srgbClr val="333333"/>
      </a:accent1>
      <a:accent2>
        <a:srgbClr val="5E2B97"/>
      </a:accent2>
      <a:accent3>
        <a:srgbClr val="7E57C2"/>
      </a:accent3>
      <a:accent4>
        <a:srgbClr val="C77025"/>
      </a:accent4>
      <a:accent5>
        <a:srgbClr val="009688"/>
      </a:accent5>
      <a:accent6>
        <a:srgbClr val="FFD600"/>
      </a:accent6>
      <a:hlink>
        <a:srgbClr val="009688"/>
      </a:hlink>
      <a:folHlink>
        <a:srgbClr val="00968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